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4" r:id="rId3"/>
  </p:sldMasterIdLst>
  <p:notesMasterIdLst>
    <p:notesMasterId r:id="rId32"/>
  </p:notesMasterIdLst>
  <p:sldIdLst>
    <p:sldId id="325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6" r:id="rId30"/>
    <p:sldId id="35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545"/>
    <a:srgbClr val="F19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7E64B-8C7F-414F-A50B-AFDAE343121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2445-A71D-4D95-9B70-B363AD80D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\\FS-NOVNETSTR\Sharing\Sales_Marketing_CustomerSatisfaction\Marketing\StockImagesPurchased\16365185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12192000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19200" y="10274"/>
            <a:ext cx="6197600" cy="4572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659349"/>
            <a:ext cx="1625599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5600" y="74612"/>
            <a:ext cx="5181600" cy="23637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438400"/>
            <a:ext cx="50800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0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92573"/>
            <a:ext cx="9144000" cy="1119115"/>
          </a:xfrm>
        </p:spPr>
        <p:txBody>
          <a:bodyPr anchor="t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1688"/>
            <a:ext cx="9144000" cy="76427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10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0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7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10363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2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8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4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8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3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51200" y="2130426"/>
            <a:ext cx="8026400" cy="160337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962400"/>
            <a:ext cx="80264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914400" y="3810000"/>
            <a:ext cx="1048512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37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69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8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1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1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0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8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2253"/>
            <a:ext cx="10515600" cy="1408999"/>
          </a:xfrm>
        </p:spPr>
        <p:txBody>
          <a:bodyPr anchor="t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3271252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0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59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39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0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8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84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8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027027"/>
            <a:ext cx="4460839" cy="4572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3512936"/>
            <a:ext cx="4460839" cy="4572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13803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9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6116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4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88" y="6400800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6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9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\\FS-NOVNETSTR\Sharing\Sales_Marketing_CustomerSatisfaction\Marketing\LogosandBranding\NoveListCorporateLogos\Nov_FaceBook_200x20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0800" y="76200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0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BC122-65E5-4C7C-BB8B-E0CF01C71302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C06E-7BEC-47A1-A14B-769BEB4498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6614160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6523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99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28816"/>
          </a:xfrm>
          <a:prstGeom prst="rect">
            <a:avLst/>
          </a:prstGeom>
        </p:spPr>
      </p:pic>
      <p:pic>
        <p:nvPicPr>
          <p:cNvPr id="11" name="Picture 2" descr="\\FS-NOVNETSTR\Sharing\Sales_Marketing_CustomerSatisfaction\Marketing\LogosandBranding\NoveListCorporateLogos\NoveListCompanyLogo_Transparent.jp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2555" y="6553606"/>
            <a:ext cx="1203725" cy="24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5543" y="6576533"/>
            <a:ext cx="209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|  www.ebscohost.com/novelist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91559" y="6701882"/>
            <a:ext cx="875655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6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2" descr="\\FS-NOVNETSTR\Sharing\Sales_Marketing_CustomerSatisfaction\Marketing\LogosandBranding\NoveListCorporateLogos\NoveListCompanyLogo_Transparent.jpg"/>
          <p:cNvPicPr>
            <a:picLocks noChangeAspect="1" noChangeArrowheads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2555" y="6553606"/>
            <a:ext cx="1203725" cy="24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65543" y="6576533"/>
            <a:ext cx="209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|  www.ebscohost.com/novelist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91559" y="6701882"/>
            <a:ext cx="875655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6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ebscohost.com/novelist/novelist-special/subscribe-to-newsletter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28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084320"/>
          </a:xfrm>
          <a:prstGeom prst="rect">
            <a:avLst/>
          </a:prstGeom>
          <a:solidFill>
            <a:srgbClr val="F1942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69756" y="2052533"/>
            <a:ext cx="11452485" cy="1119115"/>
          </a:xfrm>
        </p:spPr>
        <p:txBody>
          <a:bodyPr/>
          <a:lstStyle/>
          <a:p>
            <a:r>
              <a:rPr lang="en-US" dirty="0" err="1"/>
              <a:t>NoveList</a:t>
            </a:r>
            <a:r>
              <a:rPr lang="en-US" dirty="0"/>
              <a:t> and </a:t>
            </a:r>
            <a:r>
              <a:rPr lang="en-US" dirty="0" err="1"/>
              <a:t>NoveList</a:t>
            </a:r>
            <a:r>
              <a:rPr lang="en-US" dirty="0"/>
              <a:t> Plus Overview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Finger Lakes Library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898" y="563424"/>
            <a:ext cx="4560203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07C08-8CE8-4266-BD48-8F4F3914C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7"/>
            <a:ext cx="12192000" cy="6827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969F7D-D7DF-406A-AD07-D4D6E96330A3}"/>
              </a:ext>
            </a:extLst>
          </p:cNvPr>
          <p:cNvSpPr/>
          <p:nvPr/>
        </p:nvSpPr>
        <p:spPr>
          <a:xfrm>
            <a:off x="7570033" y="625133"/>
            <a:ext cx="4234129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Thumbs Up/ Down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291B73-FFB8-4D69-8D1B-2D9EE7291186}"/>
              </a:ext>
            </a:extLst>
          </p:cNvPr>
          <p:cNvSpPr/>
          <p:nvPr/>
        </p:nvSpPr>
        <p:spPr>
          <a:xfrm>
            <a:off x="6056026" y="3732551"/>
            <a:ext cx="2458388" cy="449705"/>
          </a:xfrm>
          <a:prstGeom prst="rect">
            <a:avLst/>
          </a:prstGeom>
          <a:noFill/>
          <a:ln w="47625" cap="rnd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F0B4C-5F77-4C37-BAC0-AE4E808F8ACD}"/>
              </a:ext>
            </a:extLst>
          </p:cNvPr>
          <p:cNvSpPr/>
          <p:nvPr/>
        </p:nvSpPr>
        <p:spPr>
          <a:xfrm>
            <a:off x="1752830" y="5702794"/>
            <a:ext cx="8686340" cy="709542"/>
          </a:xfrm>
          <a:prstGeom prst="rect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See why a title was recommended. If you agree or disagree with the read-alike, you can share your thoughts with </a:t>
            </a:r>
            <a:r>
              <a:rPr lang="en-US" sz="2000" dirty="0" err="1">
                <a:solidFill>
                  <a:schemeClr val="bg1"/>
                </a:solidFill>
              </a:rPr>
              <a:t>NoveList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80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026B6-EE0E-45E4-8C7B-1411AEBE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6"/>
            <a:ext cx="12192000" cy="6817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E50436-88CF-4904-8E70-3D16EEA0B925}"/>
              </a:ext>
            </a:extLst>
          </p:cNvPr>
          <p:cNvSpPr/>
          <p:nvPr/>
        </p:nvSpPr>
        <p:spPr>
          <a:xfrm>
            <a:off x="7000407" y="625133"/>
            <a:ext cx="4803755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Searching for a Series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6FB82642-A893-4BFE-A7FE-CE97437C5AFB}"/>
              </a:ext>
            </a:extLst>
          </p:cNvPr>
          <p:cNvSpPr/>
          <p:nvPr/>
        </p:nvSpPr>
        <p:spPr>
          <a:xfrm>
            <a:off x="952467" y="2655082"/>
            <a:ext cx="1730772" cy="773917"/>
          </a:xfrm>
          <a:prstGeom prst="wedgeRectCallout">
            <a:avLst>
              <a:gd name="adj1" fmla="val 107013"/>
              <a:gd name="adj2" fmla="val -132137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the Series tab</a:t>
            </a:r>
          </a:p>
        </p:txBody>
      </p:sp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98EE1D2B-F823-44D7-9E0E-3FB8087400F5}"/>
              </a:ext>
            </a:extLst>
          </p:cNvPr>
          <p:cNvSpPr/>
          <p:nvPr/>
        </p:nvSpPr>
        <p:spPr>
          <a:xfrm>
            <a:off x="6872199" y="3813722"/>
            <a:ext cx="1965291" cy="778791"/>
          </a:xfrm>
          <a:prstGeom prst="wedgeRectCallout">
            <a:avLst>
              <a:gd name="adj1" fmla="val -90641"/>
              <a:gd name="adj2" fmla="val 24931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the series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5EA12E0B-BDD6-4763-A06B-970B602E320E}"/>
              </a:ext>
            </a:extLst>
          </p:cNvPr>
          <p:cNvSpPr/>
          <p:nvPr/>
        </p:nvSpPr>
        <p:spPr>
          <a:xfrm>
            <a:off x="5477654" y="1827820"/>
            <a:ext cx="2377191" cy="519454"/>
          </a:xfrm>
          <a:prstGeom prst="wedgeRectCallout">
            <a:avLst>
              <a:gd name="adj1" fmla="val -73819"/>
              <a:gd name="adj2" fmla="val -249051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Enter your keywords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E2F334-0AD1-4A5B-AF27-A9764594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4"/>
            <a:ext cx="12192000" cy="6832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E6929D-4E3A-450E-9C11-1FF4094C27F8}"/>
              </a:ext>
            </a:extLst>
          </p:cNvPr>
          <p:cNvSpPr/>
          <p:nvPr/>
        </p:nvSpPr>
        <p:spPr>
          <a:xfrm>
            <a:off x="7480092" y="625133"/>
            <a:ext cx="4324070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Series Information</a:t>
            </a:r>
          </a:p>
        </p:txBody>
      </p:sp>
    </p:spTree>
    <p:extLst>
      <p:ext uri="{BB962C8B-B14F-4D97-AF65-F5344CB8AC3E}">
        <p14:creationId xmlns:p14="http://schemas.microsoft.com/office/powerpoint/2010/main" val="6870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42745-7B90-4677-BA89-FDB8F48F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27"/>
            <a:ext cx="12192000" cy="6810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3DA96E-81FF-4A09-8726-B8C51ADC568B}"/>
              </a:ext>
            </a:extLst>
          </p:cNvPr>
          <p:cNvSpPr/>
          <p:nvPr/>
        </p:nvSpPr>
        <p:spPr>
          <a:xfrm>
            <a:off x="7480092" y="625133"/>
            <a:ext cx="4324070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Books in the Series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E3CD7-D832-4E1C-BC52-A93F8188F23B}"/>
              </a:ext>
            </a:extLst>
          </p:cNvPr>
          <p:cNvSpPr/>
          <p:nvPr/>
        </p:nvSpPr>
        <p:spPr>
          <a:xfrm>
            <a:off x="104932" y="100477"/>
            <a:ext cx="749508" cy="524656"/>
          </a:xfrm>
          <a:prstGeom prst="rect">
            <a:avLst/>
          </a:prstGeom>
          <a:noFill/>
          <a:ln w="47625" cap="rnd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23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9FA7F-8F18-460F-94B0-AB5BC779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4"/>
            <a:ext cx="12192000" cy="6832232"/>
          </a:xfrm>
          <a:prstGeom prst="rect">
            <a:avLst/>
          </a:prstGeom>
        </p:spPr>
      </p:pic>
      <p:sp>
        <p:nvSpPr>
          <p:cNvPr id="3" name="Rectangular Callout 7">
            <a:extLst>
              <a:ext uri="{FF2B5EF4-FFF2-40B4-BE49-F238E27FC236}">
                <a16:creationId xmlns:a16="http://schemas.microsoft.com/office/drawing/2014/main" id="{EAC4E917-C5A2-40C4-9615-8896B4197F95}"/>
              </a:ext>
            </a:extLst>
          </p:cNvPr>
          <p:cNvSpPr/>
          <p:nvPr/>
        </p:nvSpPr>
        <p:spPr>
          <a:xfrm>
            <a:off x="8154650" y="1485849"/>
            <a:ext cx="2068642" cy="762676"/>
          </a:xfrm>
          <a:prstGeom prst="wedgeRectCallout">
            <a:avLst>
              <a:gd name="adj1" fmla="val 63535"/>
              <a:gd name="adj2" fmla="val -26054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9 read-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alikes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a series</a:t>
            </a:r>
          </a:p>
        </p:txBody>
      </p:sp>
    </p:spTree>
    <p:extLst>
      <p:ext uri="{BB962C8B-B14F-4D97-AF65-F5344CB8AC3E}">
        <p14:creationId xmlns:p14="http://schemas.microsoft.com/office/powerpoint/2010/main" val="7467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0BEBCF-58EF-4D29-97F3-76D1515B7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4"/>
            <a:ext cx="12192000" cy="68257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58EBE4-DC1C-434E-8A49-3D373AA1493E}"/>
              </a:ext>
            </a:extLst>
          </p:cNvPr>
          <p:cNvSpPr/>
          <p:nvPr/>
        </p:nvSpPr>
        <p:spPr>
          <a:xfrm>
            <a:off x="1603944" y="100477"/>
            <a:ext cx="1678902" cy="524656"/>
          </a:xfrm>
          <a:prstGeom prst="rect">
            <a:avLst/>
          </a:prstGeom>
          <a:noFill/>
          <a:ln w="47625" cap="rnd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896FE-81EE-419B-93F2-737D2DCC60CD}"/>
              </a:ext>
            </a:extLst>
          </p:cNvPr>
          <p:cNvSpPr/>
          <p:nvPr/>
        </p:nvSpPr>
        <p:spPr>
          <a:xfrm>
            <a:off x="6670623" y="625133"/>
            <a:ext cx="5133539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About This Series</a:t>
            </a:r>
          </a:p>
        </p:txBody>
      </p:sp>
    </p:spTree>
    <p:extLst>
      <p:ext uri="{BB962C8B-B14F-4D97-AF65-F5344CB8AC3E}">
        <p14:creationId xmlns:p14="http://schemas.microsoft.com/office/powerpoint/2010/main" val="37305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F9DFE-73CC-4DFB-9267-3D6C19BE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82"/>
            <a:ext cx="12192000" cy="68060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F7080A-ED9C-42A2-8EF5-CA6E85F6A962}"/>
              </a:ext>
            </a:extLst>
          </p:cNvPr>
          <p:cNvSpPr/>
          <p:nvPr/>
        </p:nvSpPr>
        <p:spPr>
          <a:xfrm>
            <a:off x="6670623" y="625133"/>
            <a:ext cx="5133539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Searching for an Author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1BE127A8-9492-450F-8DE2-914F48278F39}"/>
              </a:ext>
            </a:extLst>
          </p:cNvPr>
          <p:cNvSpPr/>
          <p:nvPr/>
        </p:nvSpPr>
        <p:spPr>
          <a:xfrm>
            <a:off x="1731955" y="2520170"/>
            <a:ext cx="1730772" cy="773917"/>
          </a:xfrm>
          <a:prstGeom prst="wedgeRectCallout">
            <a:avLst>
              <a:gd name="adj1" fmla="val 107013"/>
              <a:gd name="adj2" fmla="val -132137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the Authors tab</a:t>
            </a:r>
          </a:p>
        </p:txBody>
      </p:sp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94A372BF-C4E9-47EE-9E4F-2D9607F06C7C}"/>
              </a:ext>
            </a:extLst>
          </p:cNvPr>
          <p:cNvSpPr/>
          <p:nvPr/>
        </p:nvSpPr>
        <p:spPr>
          <a:xfrm>
            <a:off x="5313222" y="4309566"/>
            <a:ext cx="1965291" cy="560159"/>
          </a:xfrm>
          <a:prstGeom prst="wedgeRectCallout">
            <a:avLst>
              <a:gd name="adj1" fmla="val -91404"/>
              <a:gd name="adj2" fmla="val 32959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the author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6639DB7A-3F47-40E3-AC76-2CDC90DF6CB6}"/>
              </a:ext>
            </a:extLst>
          </p:cNvPr>
          <p:cNvSpPr/>
          <p:nvPr/>
        </p:nvSpPr>
        <p:spPr>
          <a:xfrm>
            <a:off x="5477654" y="1827820"/>
            <a:ext cx="2796916" cy="519454"/>
          </a:xfrm>
          <a:prstGeom prst="wedgeRectCallout">
            <a:avLst>
              <a:gd name="adj1" fmla="val -73819"/>
              <a:gd name="adj2" fmla="val -249051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Enter your author name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6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D3D4DC-4596-4A44-94D3-72D06BDE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6"/>
            <a:ext cx="12192000" cy="68216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CD7E3B-5778-487E-91D4-98904355C808}"/>
              </a:ext>
            </a:extLst>
          </p:cNvPr>
          <p:cNvSpPr/>
          <p:nvPr/>
        </p:nvSpPr>
        <p:spPr>
          <a:xfrm>
            <a:off x="7869836" y="625133"/>
            <a:ext cx="393432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Author Details</a:t>
            </a:r>
          </a:p>
        </p:txBody>
      </p:sp>
    </p:spTree>
    <p:extLst>
      <p:ext uri="{BB962C8B-B14F-4D97-AF65-F5344CB8AC3E}">
        <p14:creationId xmlns:p14="http://schemas.microsoft.com/office/powerpoint/2010/main" val="20814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F5457-07DF-44E0-85BF-083B0614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6"/>
            <a:ext cx="12192000" cy="6821627"/>
          </a:xfrm>
          <a:prstGeom prst="rect">
            <a:avLst/>
          </a:prstGeom>
        </p:spPr>
      </p:pic>
      <p:sp>
        <p:nvSpPr>
          <p:cNvPr id="3" name="Rectangular Callout 7">
            <a:extLst>
              <a:ext uri="{FF2B5EF4-FFF2-40B4-BE49-F238E27FC236}">
                <a16:creationId xmlns:a16="http://schemas.microsoft.com/office/drawing/2014/main" id="{F02946E9-02C8-4B7E-AC22-228DDDF6F0AC}"/>
              </a:ext>
            </a:extLst>
          </p:cNvPr>
          <p:cNvSpPr/>
          <p:nvPr/>
        </p:nvSpPr>
        <p:spPr>
          <a:xfrm>
            <a:off x="7989757" y="1485849"/>
            <a:ext cx="2233535" cy="762676"/>
          </a:xfrm>
          <a:prstGeom prst="wedgeRectCallout">
            <a:avLst>
              <a:gd name="adj1" fmla="val 63535"/>
              <a:gd name="adj2" fmla="val -26054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9 read-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alikes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an author</a:t>
            </a:r>
          </a:p>
        </p:txBody>
      </p:sp>
    </p:spTree>
    <p:extLst>
      <p:ext uri="{BB962C8B-B14F-4D97-AF65-F5344CB8AC3E}">
        <p14:creationId xmlns:p14="http://schemas.microsoft.com/office/powerpoint/2010/main" val="14282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3796A7-C580-45A0-9FB0-F6FE8086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5"/>
            <a:ext cx="12192000" cy="6815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189C37-0584-4F86-B926-FEC0EC29C2BB}"/>
              </a:ext>
            </a:extLst>
          </p:cNvPr>
          <p:cNvSpPr/>
          <p:nvPr/>
        </p:nvSpPr>
        <p:spPr>
          <a:xfrm>
            <a:off x="6011056" y="625133"/>
            <a:ext cx="579310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Author Information</a:t>
            </a:r>
          </a:p>
        </p:txBody>
      </p:sp>
    </p:spTree>
    <p:extLst>
      <p:ext uri="{BB962C8B-B14F-4D97-AF65-F5344CB8AC3E}">
        <p14:creationId xmlns:p14="http://schemas.microsoft.com/office/powerpoint/2010/main" val="17714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NoveList</a:t>
            </a:r>
            <a:r>
              <a:rPr lang="en-US" sz="5400" dirty="0"/>
              <a:t> is for…</a:t>
            </a:r>
          </a:p>
        </p:txBody>
      </p:sp>
      <p:sp>
        <p:nvSpPr>
          <p:cNvPr id="27" name="Text Placeholder 7"/>
          <p:cNvSpPr txBox="1">
            <a:spLocks/>
          </p:cNvSpPr>
          <p:nvPr/>
        </p:nvSpPr>
        <p:spPr>
          <a:xfrm>
            <a:off x="730585" y="5800912"/>
            <a:ext cx="3255264" cy="166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C6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5"/>
          <p:cNvSpPr txBox="1">
            <a:spLocks/>
          </p:cNvSpPr>
          <p:nvPr/>
        </p:nvSpPr>
        <p:spPr>
          <a:xfrm>
            <a:off x="730585" y="1948722"/>
            <a:ext cx="3255264" cy="73456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READERS</a:t>
            </a:r>
          </a:p>
        </p:txBody>
      </p:sp>
      <p:sp>
        <p:nvSpPr>
          <p:cNvPr id="22" name="Text Placeholder 7"/>
          <p:cNvSpPr txBox="1">
            <a:spLocks/>
          </p:cNvSpPr>
          <p:nvPr/>
        </p:nvSpPr>
        <p:spPr>
          <a:xfrm>
            <a:off x="730585" y="2683290"/>
            <a:ext cx="3255264" cy="3203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54545"/>
                </a:solidFill>
              </a:rPr>
              <a:t>Help finding the right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54545"/>
                </a:solidFill>
              </a:rPr>
              <a:t>Reading recommendations, lists, and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54545"/>
                </a:solidFill>
              </a:rPr>
              <a:t>Fresh content, including popular books and topics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4431044" y="5800911"/>
            <a:ext cx="3255264" cy="166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C6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4431044" y="1948721"/>
            <a:ext cx="3255264" cy="73456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LIBRARIANS</a:t>
            </a:r>
          </a:p>
        </p:txBody>
      </p:sp>
      <p:sp>
        <p:nvSpPr>
          <p:cNvPr id="18" name="Text Placeholder 7"/>
          <p:cNvSpPr txBox="1">
            <a:spLocks/>
          </p:cNvSpPr>
          <p:nvPr/>
        </p:nvSpPr>
        <p:spPr>
          <a:xfrm>
            <a:off x="4431044" y="2683289"/>
            <a:ext cx="3255264" cy="3203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54545"/>
                </a:solidFill>
              </a:rPr>
              <a:t>Readers’ advisory tools and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54545"/>
                </a:solidFill>
              </a:rPr>
              <a:t>Advanced searching and filtering to help readers find books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7"/>
          <p:cNvSpPr txBox="1">
            <a:spLocks/>
          </p:cNvSpPr>
          <p:nvPr/>
        </p:nvSpPr>
        <p:spPr>
          <a:xfrm>
            <a:off x="8170475" y="5800912"/>
            <a:ext cx="3252019" cy="166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C6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8170475" y="1948722"/>
            <a:ext cx="3252019" cy="734568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TEACHERS, PARENTS, ANYONE WHO WORKS WITH READERS</a:t>
            </a:r>
          </a:p>
        </p:txBody>
      </p:sp>
      <p:sp>
        <p:nvSpPr>
          <p:cNvPr id="23" name="Text Placeholder 7"/>
          <p:cNvSpPr txBox="1">
            <a:spLocks/>
          </p:cNvSpPr>
          <p:nvPr/>
        </p:nvSpPr>
        <p:spPr>
          <a:xfrm>
            <a:off x="8170475" y="2683290"/>
            <a:ext cx="3252019" cy="3203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Find quick answers to meet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Easy to use</a:t>
            </a:r>
          </a:p>
        </p:txBody>
      </p:sp>
    </p:spTree>
    <p:extLst>
      <p:ext uri="{BB962C8B-B14F-4D97-AF65-F5344CB8AC3E}">
        <p14:creationId xmlns:p14="http://schemas.microsoft.com/office/powerpoint/2010/main" val="31354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1A681-6753-4DA8-88D3-897A951E3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11"/>
            <a:ext cx="12192000" cy="67945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C668E7-087A-46A7-9D1A-2705E57FE8E6}"/>
              </a:ext>
            </a:extLst>
          </p:cNvPr>
          <p:cNvSpPr/>
          <p:nvPr/>
        </p:nvSpPr>
        <p:spPr>
          <a:xfrm>
            <a:off x="6011056" y="625133"/>
            <a:ext cx="579310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Searching by Keyword/Plot</a:t>
            </a:r>
          </a:p>
        </p:txBody>
      </p:sp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79B05513-A378-468A-B16F-B0FE72965D9D}"/>
              </a:ext>
            </a:extLst>
          </p:cNvPr>
          <p:cNvSpPr/>
          <p:nvPr/>
        </p:nvSpPr>
        <p:spPr>
          <a:xfrm>
            <a:off x="399735" y="4095808"/>
            <a:ext cx="1730772" cy="1105779"/>
          </a:xfrm>
          <a:prstGeom prst="wedgeRectCallout">
            <a:avLst>
              <a:gd name="adj1" fmla="val -8178"/>
              <a:gd name="adj2" fmla="val -113158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Refine your results, if necessary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14BD9AF4-0772-4252-B16A-97AB349609FB}"/>
              </a:ext>
            </a:extLst>
          </p:cNvPr>
          <p:cNvSpPr/>
          <p:nvPr/>
        </p:nvSpPr>
        <p:spPr>
          <a:xfrm>
            <a:off x="7486795" y="3583224"/>
            <a:ext cx="2286791" cy="560159"/>
          </a:xfrm>
          <a:prstGeom prst="wedgeRectCallout">
            <a:avLst>
              <a:gd name="adj1" fmla="val -55351"/>
              <a:gd name="adj2" fmla="val 19579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your results</a:t>
            </a:r>
          </a:p>
        </p:txBody>
      </p:sp>
      <p:sp>
        <p:nvSpPr>
          <p:cNvPr id="7" name="Rectangular Callout 7">
            <a:extLst>
              <a:ext uri="{FF2B5EF4-FFF2-40B4-BE49-F238E27FC236}">
                <a16:creationId xmlns:a16="http://schemas.microsoft.com/office/drawing/2014/main" id="{7E307E6C-4FCF-4615-9731-EFE9BCA25FA1}"/>
              </a:ext>
            </a:extLst>
          </p:cNvPr>
          <p:cNvSpPr/>
          <p:nvPr/>
        </p:nvSpPr>
        <p:spPr>
          <a:xfrm>
            <a:off x="5477654" y="1827820"/>
            <a:ext cx="2796916" cy="519454"/>
          </a:xfrm>
          <a:prstGeom prst="wedgeRectCallout">
            <a:avLst>
              <a:gd name="adj1" fmla="val -73819"/>
              <a:gd name="adj2" fmla="val -249051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Enter your keywords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0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8ECF7-0F87-49E4-845A-5445F180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1"/>
            <a:ext cx="12192000" cy="679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407D75-921C-4B11-A473-49A29892F007}"/>
              </a:ext>
            </a:extLst>
          </p:cNvPr>
          <p:cNvSpPr/>
          <p:nvPr/>
        </p:nvSpPr>
        <p:spPr>
          <a:xfrm>
            <a:off x="7600012" y="625133"/>
            <a:ext cx="4204149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Viewing Results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1D522354-9FDC-46CA-BFD8-07268B6BA075}"/>
              </a:ext>
            </a:extLst>
          </p:cNvPr>
          <p:cNvSpPr/>
          <p:nvPr/>
        </p:nvSpPr>
        <p:spPr>
          <a:xfrm>
            <a:off x="2228535" y="3747890"/>
            <a:ext cx="1730772" cy="790985"/>
          </a:xfrm>
          <a:prstGeom prst="wedgeRectCallout">
            <a:avLst>
              <a:gd name="adj1" fmla="val -82662"/>
              <a:gd name="adj2" fmla="val -61990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Refine your results</a:t>
            </a:r>
          </a:p>
        </p:txBody>
      </p:sp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9F4F7DB8-F641-4B87-89A8-6F71645820D4}"/>
              </a:ext>
            </a:extLst>
          </p:cNvPr>
          <p:cNvSpPr/>
          <p:nvPr/>
        </p:nvSpPr>
        <p:spPr>
          <a:xfrm>
            <a:off x="2228535" y="5696837"/>
            <a:ext cx="2286791" cy="955651"/>
          </a:xfrm>
          <a:prstGeom prst="wedgeRectCallout">
            <a:avLst>
              <a:gd name="adj1" fmla="val -61251"/>
              <a:gd name="adj2" fmla="val 7030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Narrow your results by key topics and appeal terms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C9567B57-5F7F-4B9A-A556-65C9A8BCC9AD}"/>
              </a:ext>
            </a:extLst>
          </p:cNvPr>
          <p:cNvSpPr/>
          <p:nvPr/>
        </p:nvSpPr>
        <p:spPr>
          <a:xfrm>
            <a:off x="5927359" y="2082652"/>
            <a:ext cx="4625716" cy="645557"/>
          </a:xfrm>
          <a:prstGeom prst="wedgeRectCallout">
            <a:avLst>
              <a:gd name="adj1" fmla="val -49514"/>
              <a:gd name="adj2" fmla="val -121338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View matching Books, Audiobooks, Series, Authors, and Lists &amp; Articles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40C3B-8972-4D93-8B99-4913FD6F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82"/>
            <a:ext cx="12192000" cy="68060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0101AB-CA71-437E-AC30-CB3CE4A11259}"/>
              </a:ext>
            </a:extLst>
          </p:cNvPr>
          <p:cNvSpPr/>
          <p:nvPr/>
        </p:nvSpPr>
        <p:spPr>
          <a:xfrm>
            <a:off x="6880486" y="625133"/>
            <a:ext cx="492367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Searching Audiobooks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12C079AB-494B-4D6F-9483-DD483685203B}"/>
              </a:ext>
            </a:extLst>
          </p:cNvPr>
          <p:cNvSpPr/>
          <p:nvPr/>
        </p:nvSpPr>
        <p:spPr>
          <a:xfrm>
            <a:off x="339774" y="2608033"/>
            <a:ext cx="1983701" cy="820966"/>
          </a:xfrm>
          <a:prstGeom prst="wedgeRectCallout">
            <a:avLst>
              <a:gd name="adj1" fmla="val 70411"/>
              <a:gd name="adj2" fmla="val -131417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the Audiobooks tab</a:t>
            </a:r>
          </a:p>
        </p:txBody>
      </p:sp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62B24C2B-6AE0-4C69-B62B-BE14C3BC2E2F}"/>
              </a:ext>
            </a:extLst>
          </p:cNvPr>
          <p:cNvSpPr/>
          <p:nvPr/>
        </p:nvSpPr>
        <p:spPr>
          <a:xfrm>
            <a:off x="7486795" y="3583224"/>
            <a:ext cx="2286791" cy="560159"/>
          </a:xfrm>
          <a:prstGeom prst="wedgeRectCallout">
            <a:avLst>
              <a:gd name="adj1" fmla="val -55351"/>
              <a:gd name="adj2" fmla="val 19579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your results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5205899B-9ADE-430E-8E2F-9C21FEE9640F}"/>
              </a:ext>
            </a:extLst>
          </p:cNvPr>
          <p:cNvSpPr/>
          <p:nvPr/>
        </p:nvSpPr>
        <p:spPr>
          <a:xfrm>
            <a:off x="5477654" y="1827820"/>
            <a:ext cx="2796916" cy="519454"/>
          </a:xfrm>
          <a:prstGeom prst="wedgeRectCallout">
            <a:avLst>
              <a:gd name="adj1" fmla="val -73819"/>
              <a:gd name="adj2" fmla="val -249051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Enter your keywords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4F3CE-6C7D-487D-976F-BE521BDD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08"/>
            <a:ext cx="12192000" cy="68027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EC6A89-F263-4556-9E76-19E21862A698}"/>
              </a:ext>
            </a:extLst>
          </p:cNvPr>
          <p:cNvSpPr/>
          <p:nvPr/>
        </p:nvSpPr>
        <p:spPr>
          <a:xfrm>
            <a:off x="6880486" y="625133"/>
            <a:ext cx="492367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Audiobook Details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BE9A39DA-C5EB-47E9-A7AB-983AD0AD3251}"/>
              </a:ext>
            </a:extLst>
          </p:cNvPr>
          <p:cNvSpPr/>
          <p:nvPr/>
        </p:nvSpPr>
        <p:spPr>
          <a:xfrm>
            <a:off x="189873" y="4916518"/>
            <a:ext cx="1983701" cy="820966"/>
          </a:xfrm>
          <a:prstGeom prst="wedgeRectCallout">
            <a:avLst>
              <a:gd name="adj1" fmla="val 55298"/>
              <a:gd name="adj2" fmla="val -93073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Audio appeal terms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4ED5B3D2-CB74-40DD-A851-800DEAC0A411}"/>
              </a:ext>
            </a:extLst>
          </p:cNvPr>
          <p:cNvSpPr/>
          <p:nvPr/>
        </p:nvSpPr>
        <p:spPr>
          <a:xfrm>
            <a:off x="7231732" y="2444611"/>
            <a:ext cx="2796916" cy="519454"/>
          </a:xfrm>
          <a:prstGeom prst="wedgeRectCallout">
            <a:avLst>
              <a:gd name="adj1" fmla="val 63921"/>
              <a:gd name="adj2" fmla="val -159593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Up to 9 listen-</a:t>
            </a:r>
            <a:r>
              <a:rPr lang="en-US" sz="2000" kern="0" dirty="0" err="1">
                <a:solidFill>
                  <a:srgbClr val="FFFFFF"/>
                </a:solidFill>
                <a:latin typeface="Calibri"/>
              </a:rPr>
              <a:t>alikes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95CABE-56B8-409F-B1C8-4510D1FE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27"/>
            <a:ext cx="12192000" cy="6810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EA01A6-037C-418D-BF4C-42DF15D8AAF5}"/>
              </a:ext>
            </a:extLst>
          </p:cNvPr>
          <p:cNvSpPr/>
          <p:nvPr/>
        </p:nvSpPr>
        <p:spPr>
          <a:xfrm>
            <a:off x="5276538" y="625133"/>
            <a:ext cx="6527624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Audiobook Information</a:t>
            </a:r>
          </a:p>
        </p:txBody>
      </p:sp>
    </p:spTree>
    <p:extLst>
      <p:ext uri="{BB962C8B-B14F-4D97-AF65-F5344CB8AC3E}">
        <p14:creationId xmlns:p14="http://schemas.microsoft.com/office/powerpoint/2010/main" val="3496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CE71A-2660-4BE6-AD85-907B55A0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4"/>
            <a:ext cx="12192000" cy="68207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4889ED-9C60-4E4C-85AE-9C7CCFF3B85C}"/>
              </a:ext>
            </a:extLst>
          </p:cNvPr>
          <p:cNvSpPr/>
          <p:nvPr/>
        </p:nvSpPr>
        <p:spPr>
          <a:xfrm>
            <a:off x="6056026" y="625133"/>
            <a:ext cx="574813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Readers’ Advisory Toolbox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287628A6-A74C-480F-A7E6-B2D68740E2CF}"/>
              </a:ext>
            </a:extLst>
          </p:cNvPr>
          <p:cNvSpPr/>
          <p:nvPr/>
        </p:nvSpPr>
        <p:spPr>
          <a:xfrm>
            <a:off x="3172915" y="4451823"/>
            <a:ext cx="2538337" cy="820966"/>
          </a:xfrm>
          <a:prstGeom prst="wedgeRectCallout">
            <a:avLst>
              <a:gd name="adj1" fmla="val -76636"/>
              <a:gd name="adj2" fmla="val -65684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Featured content like seasonal inspiration</a:t>
            </a:r>
          </a:p>
        </p:txBody>
      </p:sp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AFC33E2C-C617-49FF-812B-27BA38AA13BA}"/>
              </a:ext>
            </a:extLst>
          </p:cNvPr>
          <p:cNvSpPr/>
          <p:nvPr/>
        </p:nvSpPr>
        <p:spPr>
          <a:xfrm>
            <a:off x="8544390" y="5157192"/>
            <a:ext cx="2526635" cy="560159"/>
          </a:xfrm>
          <a:prstGeom prst="wedgeRectCallout">
            <a:avLst>
              <a:gd name="adj1" fmla="val -22127"/>
              <a:gd name="adj2" fmla="val -122252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 Squad email list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A4C46A9C-B4CB-4D18-BEC4-DE3FB3CD0E69}"/>
              </a:ext>
            </a:extLst>
          </p:cNvPr>
          <p:cNvSpPr/>
          <p:nvPr/>
        </p:nvSpPr>
        <p:spPr>
          <a:xfrm>
            <a:off x="5081663" y="1767860"/>
            <a:ext cx="3462727" cy="519454"/>
          </a:xfrm>
          <a:prstGeom prst="wedgeRectCallout">
            <a:avLst>
              <a:gd name="adj1" fmla="val 56917"/>
              <a:gd name="adj2" fmla="val -41277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Further training and resources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F589E-F79F-4F5C-B1F4-B944C8B1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45"/>
            <a:ext cx="12192000" cy="68281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8DC11E-FD31-4D07-9F26-3ADF3FD982AB}"/>
              </a:ext>
            </a:extLst>
          </p:cNvPr>
          <p:cNvSpPr/>
          <p:nvPr/>
        </p:nvSpPr>
        <p:spPr>
          <a:xfrm>
            <a:off x="6056026" y="625133"/>
            <a:ext cx="5748136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with Youth</a:t>
            </a:r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68FADFA6-8D4B-4668-9571-101D1DD5DD74}"/>
              </a:ext>
            </a:extLst>
          </p:cNvPr>
          <p:cNvSpPr/>
          <p:nvPr/>
        </p:nvSpPr>
        <p:spPr>
          <a:xfrm>
            <a:off x="1981199" y="4202074"/>
            <a:ext cx="2538337" cy="539902"/>
          </a:xfrm>
          <a:prstGeom prst="wedgeRectCallout">
            <a:avLst>
              <a:gd name="adj1" fmla="val -60691"/>
              <a:gd name="adj2" fmla="val 53704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Educational Resources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0CA01314-C8AF-430E-A4CA-9E8CB983CDD9}"/>
              </a:ext>
            </a:extLst>
          </p:cNvPr>
          <p:cNvSpPr/>
          <p:nvPr/>
        </p:nvSpPr>
        <p:spPr>
          <a:xfrm>
            <a:off x="2983046" y="1581542"/>
            <a:ext cx="3072980" cy="519454"/>
          </a:xfrm>
          <a:prstGeom prst="wedgeRectCallout">
            <a:avLst>
              <a:gd name="adj1" fmla="val -35278"/>
              <a:gd name="adj2" fmla="val 88582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</a:rPr>
              <a:t>Easy RA for kids and teens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1614A-C153-4106-A3F7-DE892A6B8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69" y="1381637"/>
            <a:ext cx="4322593" cy="52277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4141E-18A7-4D16-A573-3B1B10F3C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438" y="1390941"/>
            <a:ext cx="4324500" cy="52184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24">
            <a:extLst>
              <a:ext uri="{FF2B5EF4-FFF2-40B4-BE49-F238E27FC236}">
                <a16:creationId xmlns:a16="http://schemas.microsoft.com/office/drawing/2014/main" id="{84A0DCA4-1086-4994-B3C6-E073D1CD9006}"/>
              </a:ext>
            </a:extLst>
          </p:cNvPr>
          <p:cNvSpPr txBox="1">
            <a:spLocks/>
          </p:cNvSpPr>
          <p:nvPr/>
        </p:nvSpPr>
        <p:spPr>
          <a:xfrm>
            <a:off x="334108" y="382329"/>
            <a:ext cx="11597054" cy="64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Sign up for free newsletters &amp; emails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8A07B1-BEF9-4474-8B1C-8891424D746B}"/>
              </a:ext>
            </a:extLst>
          </p:cNvPr>
          <p:cNvSpPr/>
          <p:nvPr/>
        </p:nvSpPr>
        <p:spPr>
          <a:xfrm>
            <a:off x="1648255" y="5774141"/>
            <a:ext cx="8968759" cy="709542"/>
          </a:xfrm>
          <a:prstGeom prst="rect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Subscribe at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www.ebscohost.com/novelist/novelist-special/subscribe-to-newsletters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8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84"/>
          <a:stretch/>
        </p:blipFill>
        <p:spPr>
          <a:xfrm>
            <a:off x="0" y="3263358"/>
            <a:ext cx="12192000" cy="32654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3263357"/>
            <a:ext cx="12192000" cy="1557167"/>
          </a:xfrm>
          <a:prstGeom prst="rect">
            <a:avLst/>
          </a:prstGeom>
          <a:solidFill>
            <a:srgbClr val="F1942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806257"/>
            <a:ext cx="10363200" cy="64742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Learn more at www.ebscohost.com/novelist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3" y="617528"/>
            <a:ext cx="3486914" cy="946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700473-5427-409F-B2AB-7E591CAD3C8B}"/>
              </a:ext>
            </a:extLst>
          </p:cNvPr>
          <p:cNvSpPr txBox="1"/>
          <p:nvPr/>
        </p:nvSpPr>
        <p:spPr>
          <a:xfrm>
            <a:off x="3260226" y="3558275"/>
            <a:ext cx="293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</a:rPr>
              <a:t>facebook.com/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ebsconovelist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8AB958-3027-464E-B634-1259A33315AB}"/>
              </a:ext>
            </a:extLst>
          </p:cNvPr>
          <p:cNvSpPr txBox="1"/>
          <p:nvPr/>
        </p:nvSpPr>
        <p:spPr>
          <a:xfrm>
            <a:off x="3260225" y="422073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novelistra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E2CC8C-5D73-45D3-A126-DC3A84B13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19" y="3454460"/>
            <a:ext cx="480237" cy="4802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B8299-34E8-49F8-AB0E-BE21BD56E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19" y="4140260"/>
            <a:ext cx="468719" cy="468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07042C-B539-46A6-961A-8CC454534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74" y="3423081"/>
            <a:ext cx="469875" cy="4698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280B75B-E6CB-42A1-9DB8-4BC84EDD7A66}"/>
              </a:ext>
            </a:extLst>
          </p:cNvPr>
          <p:cNvSpPr txBox="1"/>
          <p:nvPr/>
        </p:nvSpPr>
        <p:spPr>
          <a:xfrm>
            <a:off x="7592479" y="3504129"/>
            <a:ext cx="233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</a:rPr>
              <a:t>novelistra.tumblr.com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05E6A6-55D6-4AEB-8D41-CCF9B4FA3D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66" y="4170699"/>
            <a:ext cx="470304" cy="4703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896074-B10A-4667-9E63-D91757BE9F4E}"/>
              </a:ext>
            </a:extLst>
          </p:cNvPr>
          <p:cNvSpPr txBox="1"/>
          <p:nvPr/>
        </p:nvSpPr>
        <p:spPr>
          <a:xfrm>
            <a:off x="7592479" y="4243171"/>
            <a:ext cx="233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</a:rPr>
              <a:t>pinterest.com/novelist</a:t>
            </a:r>
          </a:p>
        </p:txBody>
      </p:sp>
    </p:spTree>
    <p:extLst>
      <p:ext uri="{BB962C8B-B14F-4D97-AF65-F5344CB8AC3E}">
        <p14:creationId xmlns:p14="http://schemas.microsoft.com/office/powerpoint/2010/main" val="17111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EBSCOhost">
            <a:extLst>
              <a:ext uri="{FF2B5EF4-FFF2-40B4-BE49-F238E27FC236}">
                <a16:creationId xmlns:a16="http://schemas.microsoft.com/office/drawing/2014/main" id="{FC01DFD7-0FE7-4BE0-907A-411C1BE9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6990" y="1730781"/>
            <a:ext cx="2673114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BSCOhost">
            <a:extLst>
              <a:ext uri="{FF2B5EF4-FFF2-40B4-BE49-F238E27FC236}">
                <a16:creationId xmlns:a16="http://schemas.microsoft.com/office/drawing/2014/main" id="{7652BE60-921F-4A8E-9547-E3184BD49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377" y="1725784"/>
            <a:ext cx="2673114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CF66F0-CD51-4F22-9DB6-A90CCD7FF31A}"/>
              </a:ext>
            </a:extLst>
          </p:cNvPr>
          <p:cNvSpPr txBox="1">
            <a:spLocks/>
          </p:cNvSpPr>
          <p:nvPr/>
        </p:nvSpPr>
        <p:spPr>
          <a:xfrm>
            <a:off x="2175534" y="3112791"/>
            <a:ext cx="4114800" cy="990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/>
              <a:t>NoveList</a:t>
            </a:r>
            <a:endParaRPr lang="en-US" sz="4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2788C3-1E9D-481F-A8BB-220D7D6C242A}"/>
              </a:ext>
            </a:extLst>
          </p:cNvPr>
          <p:cNvSpPr txBox="1">
            <a:spLocks/>
          </p:cNvSpPr>
          <p:nvPr/>
        </p:nvSpPr>
        <p:spPr>
          <a:xfrm>
            <a:off x="6063523" y="3112791"/>
            <a:ext cx="4114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F2652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NoveList Plus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EDB458D6-D2E4-444E-A226-11E1C620950A}"/>
              </a:ext>
            </a:extLst>
          </p:cNvPr>
          <p:cNvSpPr txBox="1">
            <a:spLocks/>
          </p:cNvSpPr>
          <p:nvPr/>
        </p:nvSpPr>
        <p:spPr>
          <a:xfrm>
            <a:off x="2286134" y="4080333"/>
            <a:ext cx="3893600" cy="1405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Fiction for all ages and grades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F733E1EA-4E6B-4853-BF95-9695DA5D2F8F}"/>
              </a:ext>
            </a:extLst>
          </p:cNvPr>
          <p:cNvSpPr txBox="1">
            <a:spLocks/>
          </p:cNvSpPr>
          <p:nvPr/>
        </p:nvSpPr>
        <p:spPr>
          <a:xfrm>
            <a:off x="6146747" y="4080333"/>
            <a:ext cx="3893600" cy="1405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Fiction </a:t>
            </a:r>
            <a:r>
              <a:rPr lang="en-US" b="1" dirty="0">
                <a:solidFill>
                  <a:srgbClr val="FFFFFF">
                    <a:lumMod val="50000"/>
                  </a:srgbClr>
                </a:solidFill>
              </a:rPr>
              <a:t>and nonfiction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for all ages and grades, </a:t>
            </a:r>
            <a:br>
              <a:rPr lang="en-US" dirty="0">
                <a:solidFill>
                  <a:srgbClr val="FFFFFF">
                    <a:lumMod val="50000"/>
                  </a:srgbClr>
                </a:solidFill>
              </a:rPr>
            </a:b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and audiobooks</a:t>
            </a:r>
          </a:p>
        </p:txBody>
      </p:sp>
    </p:spTree>
    <p:extLst>
      <p:ext uri="{BB962C8B-B14F-4D97-AF65-F5344CB8AC3E}">
        <p14:creationId xmlns:p14="http://schemas.microsoft.com/office/powerpoint/2010/main" val="12674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4">
            <a:extLst>
              <a:ext uri="{FF2B5EF4-FFF2-40B4-BE49-F238E27FC236}">
                <a16:creationId xmlns:a16="http://schemas.microsoft.com/office/drawing/2014/main" id="{E9311DF2-E2E2-4647-B649-45B16AF6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/>
          <a:lstStyle/>
          <a:p>
            <a:r>
              <a:rPr lang="en-US" sz="5400" dirty="0" err="1"/>
              <a:t>NoveList</a:t>
            </a:r>
            <a:r>
              <a:rPr lang="en-US" sz="5400" dirty="0"/>
              <a:t> vs. </a:t>
            </a:r>
            <a:r>
              <a:rPr lang="en-US" sz="5400" dirty="0" err="1"/>
              <a:t>NoveList</a:t>
            </a:r>
            <a:r>
              <a:rPr lang="en-US" sz="5400" dirty="0"/>
              <a:t> Plus</a:t>
            </a:r>
          </a:p>
        </p:txBody>
      </p:sp>
      <p:pic>
        <p:nvPicPr>
          <p:cNvPr id="5" name="Picture 2" descr="Showing the differences between NoveList and NoveList Plus">
            <a:extLst>
              <a:ext uri="{FF2B5EF4-FFF2-40B4-BE49-F238E27FC236}">
                <a16:creationId xmlns:a16="http://schemas.microsoft.com/office/drawing/2014/main" id="{03A80221-32F5-4460-B95D-6497851A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21" y="1890009"/>
            <a:ext cx="11077158" cy="298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9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76B72-16B0-4420-A613-B2D8845C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47" y="0"/>
            <a:ext cx="12210047" cy="6970426"/>
          </a:xfrm>
          <a:prstGeom prst="rect">
            <a:avLst/>
          </a:prstGeom>
        </p:spPr>
      </p:pic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5E0AFBE6-0CBC-4701-81E5-462CA37629C0}"/>
              </a:ext>
            </a:extLst>
          </p:cNvPr>
          <p:cNvSpPr/>
          <p:nvPr/>
        </p:nvSpPr>
        <p:spPr>
          <a:xfrm>
            <a:off x="820710" y="4956915"/>
            <a:ext cx="2012430" cy="716625"/>
          </a:xfrm>
          <a:prstGeom prst="wedgeRectCallout">
            <a:avLst>
              <a:gd name="adj1" fmla="val -37179"/>
              <a:gd name="adj2" fmla="val -118074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Recommended Reads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D017A15-8276-456B-8B0A-B9AB5F3BE7FA}"/>
              </a:ext>
            </a:extLst>
          </p:cNvPr>
          <p:cNvSpPr/>
          <p:nvPr/>
        </p:nvSpPr>
        <p:spPr>
          <a:xfrm>
            <a:off x="5554446" y="5491970"/>
            <a:ext cx="3248526" cy="635868"/>
          </a:xfrm>
          <a:prstGeom prst="wedgeRectCallout">
            <a:avLst>
              <a:gd name="adj1" fmla="val -78590"/>
              <a:gd name="adj2" fmla="val 38610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And find books by genre</a:t>
            </a:r>
          </a:p>
        </p:txBody>
      </p:sp>
      <p:sp>
        <p:nvSpPr>
          <p:cNvPr id="9" name="Rectangular Callout 7">
            <a:extLst>
              <a:ext uri="{FF2B5EF4-FFF2-40B4-BE49-F238E27FC236}">
                <a16:creationId xmlns:a16="http://schemas.microsoft.com/office/drawing/2014/main" id="{225C00C4-72BD-4E11-8009-D6789EEE90DC}"/>
              </a:ext>
            </a:extLst>
          </p:cNvPr>
          <p:cNvSpPr/>
          <p:nvPr/>
        </p:nvSpPr>
        <p:spPr>
          <a:xfrm>
            <a:off x="8802972" y="3764961"/>
            <a:ext cx="3248526" cy="926961"/>
          </a:xfrm>
          <a:prstGeom prst="wedgeRectCallout">
            <a:avLst>
              <a:gd name="adj1" fmla="val -60132"/>
              <a:gd name="adj2" fmla="val -137441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Browse for books by Appeal terms combinations.</a:t>
            </a:r>
          </a:p>
        </p:txBody>
      </p:sp>
      <p:sp>
        <p:nvSpPr>
          <p:cNvPr id="10" name="Rectangular Callout 7">
            <a:extLst>
              <a:ext uri="{FF2B5EF4-FFF2-40B4-BE49-F238E27FC236}">
                <a16:creationId xmlns:a16="http://schemas.microsoft.com/office/drawing/2014/main" id="{1F7D7B35-9116-48A5-A635-7F399CCEDA03}"/>
              </a:ext>
            </a:extLst>
          </p:cNvPr>
          <p:cNvSpPr/>
          <p:nvPr/>
        </p:nvSpPr>
        <p:spPr>
          <a:xfrm>
            <a:off x="7531307" y="1306101"/>
            <a:ext cx="3248526" cy="716625"/>
          </a:xfrm>
          <a:prstGeom prst="wedgeRectCallout">
            <a:avLst>
              <a:gd name="adj1" fmla="val -79512"/>
              <a:gd name="adj2" fmla="val -67871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The search bar appears on each page in </a:t>
            </a:r>
            <a:r>
              <a:rPr lang="en-US" sz="2000" dirty="0" err="1">
                <a:solidFill>
                  <a:srgbClr val="FFFFFF"/>
                </a:solidFill>
              </a:rPr>
              <a:t>NoveList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15">
            <a:extLst>
              <a:ext uri="{FF2B5EF4-FFF2-40B4-BE49-F238E27FC236}">
                <a16:creationId xmlns:a16="http://schemas.microsoft.com/office/drawing/2014/main" id="{55FACE65-FA15-4F71-9A9B-EA6F594E90F8}"/>
              </a:ext>
            </a:extLst>
          </p:cNvPr>
          <p:cNvSpPr/>
          <p:nvPr/>
        </p:nvSpPr>
        <p:spPr>
          <a:xfrm>
            <a:off x="8967107" y="1988810"/>
            <a:ext cx="265176" cy="1083642"/>
          </a:xfrm>
          <a:prstGeom prst="downArrow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own Arrow 16">
            <a:extLst>
              <a:ext uri="{FF2B5EF4-FFF2-40B4-BE49-F238E27FC236}">
                <a16:creationId xmlns:a16="http://schemas.microsoft.com/office/drawing/2014/main" id="{E9A2AE50-787C-40CD-BFF2-D2BEB984BF20}"/>
              </a:ext>
            </a:extLst>
          </p:cNvPr>
          <p:cNvSpPr/>
          <p:nvPr/>
        </p:nvSpPr>
        <p:spPr>
          <a:xfrm>
            <a:off x="3124200" y="1976182"/>
            <a:ext cx="256032" cy="386018"/>
          </a:xfrm>
          <a:prstGeom prst="downArrow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own Arrow 12">
            <a:extLst>
              <a:ext uri="{FF2B5EF4-FFF2-40B4-BE49-F238E27FC236}">
                <a16:creationId xmlns:a16="http://schemas.microsoft.com/office/drawing/2014/main" id="{103B473D-1C60-42D8-9A84-498C2F162AB0}"/>
              </a:ext>
            </a:extLst>
          </p:cNvPr>
          <p:cNvSpPr/>
          <p:nvPr/>
        </p:nvSpPr>
        <p:spPr>
          <a:xfrm>
            <a:off x="4953000" y="1963821"/>
            <a:ext cx="256032" cy="596160"/>
          </a:xfrm>
          <a:prstGeom prst="downArrow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own Arrow 13">
            <a:extLst>
              <a:ext uri="{FF2B5EF4-FFF2-40B4-BE49-F238E27FC236}">
                <a16:creationId xmlns:a16="http://schemas.microsoft.com/office/drawing/2014/main" id="{29BD66EE-0388-49ED-B7C9-F86DFE256003}"/>
              </a:ext>
            </a:extLst>
          </p:cNvPr>
          <p:cNvSpPr/>
          <p:nvPr/>
        </p:nvSpPr>
        <p:spPr>
          <a:xfrm>
            <a:off x="6858001" y="2013799"/>
            <a:ext cx="253093" cy="805865"/>
          </a:xfrm>
          <a:prstGeom prst="downArrow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7053F-BC80-4752-90F1-0A1621C87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33292"/>
            <a:ext cx="13712196" cy="680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89E3E-2BBD-425A-9D00-0612CF69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362201"/>
            <a:ext cx="1912275" cy="158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FC1666-D025-4542-9BBD-D784DD6A4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1" y="2590800"/>
            <a:ext cx="1905001" cy="79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DB98F-EF47-4D14-B943-6AC53107A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819400"/>
            <a:ext cx="1828800" cy="264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C3C1A-C9FD-416E-AEC7-9F1F72D329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1" y="3101130"/>
            <a:ext cx="2548769" cy="208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24">
            <a:extLst>
              <a:ext uri="{FF2B5EF4-FFF2-40B4-BE49-F238E27FC236}">
                <a16:creationId xmlns:a16="http://schemas.microsoft.com/office/drawing/2014/main" id="{9246FBAE-270E-48CA-B7C9-3D25C982A5E3}"/>
              </a:ext>
            </a:extLst>
          </p:cNvPr>
          <p:cNvSpPr txBox="1">
            <a:spLocks/>
          </p:cNvSpPr>
          <p:nvPr/>
        </p:nvSpPr>
        <p:spPr>
          <a:xfrm>
            <a:off x="838200" y="502974"/>
            <a:ext cx="10515600" cy="64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The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NoveList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Toolbar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7E391A-2DC0-4A10-8F78-DC006B844E92}"/>
              </a:ext>
            </a:extLst>
          </p:cNvPr>
          <p:cNvSpPr/>
          <p:nvPr/>
        </p:nvSpPr>
        <p:spPr>
          <a:xfrm>
            <a:off x="1752830" y="5702794"/>
            <a:ext cx="8686340" cy="709542"/>
          </a:xfrm>
          <a:prstGeom prst="rect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Access a variety of helpful resources from anywhere in the product. </a:t>
            </a:r>
          </a:p>
        </p:txBody>
      </p:sp>
    </p:spTree>
    <p:extLst>
      <p:ext uri="{BB962C8B-B14F-4D97-AF65-F5344CB8AC3E}">
        <p14:creationId xmlns:p14="http://schemas.microsoft.com/office/powerpoint/2010/main" val="7881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4">
            <a:extLst>
              <a:ext uri="{FF2B5EF4-FFF2-40B4-BE49-F238E27FC236}">
                <a16:creationId xmlns:a16="http://schemas.microsoft.com/office/drawing/2014/main" id="{9E5F9B06-F273-4FED-B961-E55AB2302FDE}"/>
              </a:ext>
            </a:extLst>
          </p:cNvPr>
          <p:cNvSpPr txBox="1">
            <a:spLocks/>
          </p:cNvSpPr>
          <p:nvPr/>
        </p:nvSpPr>
        <p:spPr>
          <a:xfrm>
            <a:off x="838200" y="502974"/>
            <a:ext cx="10515600" cy="64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Basic Search</a:t>
            </a: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2AB95306-D271-4B14-9B01-4ED67F516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69170"/>
            <a:ext cx="8890905" cy="13526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EE38AA-E9CE-4A8D-ACDE-962BA4BD94D4}"/>
              </a:ext>
            </a:extLst>
          </p:cNvPr>
          <p:cNvSpPr txBox="1">
            <a:spLocks/>
          </p:cNvSpPr>
          <p:nvPr/>
        </p:nvSpPr>
        <p:spPr>
          <a:xfrm>
            <a:off x="838200" y="2741785"/>
            <a:ext cx="10515600" cy="31066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500"/>
              </a:spcAft>
              <a:buClr>
                <a:prstClr val="black"/>
              </a:buClr>
              <a:defRPr/>
            </a:pPr>
            <a:r>
              <a:rPr lang="en-US" sz="1800" b="1" dirty="0">
                <a:solidFill>
                  <a:srgbClr val="454545"/>
                </a:solidFill>
              </a:rPr>
              <a:t>Keyword: </a:t>
            </a:r>
            <a:r>
              <a:rPr lang="en-US" sz="1800" dirty="0">
                <a:solidFill>
                  <a:srgbClr val="454545"/>
                </a:solidFill>
              </a:rPr>
              <a:t>searches most fields across all records and returns results grouped in tabs by type of record (Books, Series, Authors, Lists &amp; Articles). Note that you can use this search for “Describe a Plot” searching.</a:t>
            </a:r>
          </a:p>
          <a:p>
            <a:pPr>
              <a:lnSpc>
                <a:spcPct val="100000"/>
              </a:lnSpc>
              <a:spcAft>
                <a:spcPts val="500"/>
              </a:spcAft>
              <a:buClr>
                <a:prstClr val="black"/>
              </a:buClr>
              <a:defRPr/>
            </a:pPr>
            <a:r>
              <a:rPr lang="en-US" sz="1800" b="1" dirty="0">
                <a:solidFill>
                  <a:srgbClr val="454545"/>
                </a:solidFill>
              </a:rPr>
              <a:t>Title</a:t>
            </a:r>
          </a:p>
          <a:p>
            <a:pPr>
              <a:lnSpc>
                <a:spcPct val="100000"/>
              </a:lnSpc>
              <a:spcAft>
                <a:spcPts val="500"/>
              </a:spcAft>
              <a:buClr>
                <a:prstClr val="black"/>
              </a:buClr>
              <a:defRPr/>
            </a:pPr>
            <a:r>
              <a:rPr lang="en-US" sz="1800" b="1" dirty="0">
                <a:solidFill>
                  <a:srgbClr val="454545"/>
                </a:solidFill>
              </a:rPr>
              <a:t>Author</a:t>
            </a:r>
          </a:p>
          <a:p>
            <a:pPr>
              <a:lnSpc>
                <a:spcPct val="100000"/>
              </a:lnSpc>
              <a:spcAft>
                <a:spcPts val="500"/>
              </a:spcAft>
              <a:buClr>
                <a:prstClr val="black"/>
              </a:buClr>
              <a:defRPr/>
            </a:pPr>
            <a:r>
              <a:rPr lang="en-US" sz="1800" b="1" dirty="0">
                <a:solidFill>
                  <a:srgbClr val="454545"/>
                </a:solidFill>
              </a:rPr>
              <a:t>Series</a:t>
            </a:r>
          </a:p>
          <a:p>
            <a:pPr>
              <a:lnSpc>
                <a:spcPct val="100000"/>
              </a:lnSpc>
              <a:spcAft>
                <a:spcPts val="500"/>
              </a:spcAft>
              <a:buClr>
                <a:prstClr val="black"/>
              </a:buClr>
              <a:defRPr/>
            </a:pPr>
            <a:r>
              <a:rPr lang="en-US" sz="1800" b="1" dirty="0">
                <a:solidFill>
                  <a:srgbClr val="454545"/>
                </a:solidFill>
              </a:rPr>
              <a:t>Narrator</a:t>
            </a:r>
          </a:p>
          <a:p>
            <a:pPr>
              <a:lnSpc>
                <a:spcPct val="100000"/>
              </a:lnSpc>
              <a:spcAft>
                <a:spcPts val="500"/>
              </a:spcAft>
              <a:buClr>
                <a:prstClr val="black"/>
              </a:buClr>
              <a:defRPr/>
            </a:pPr>
            <a:r>
              <a:rPr lang="en-US" sz="1800" b="1" dirty="0">
                <a:solidFill>
                  <a:srgbClr val="454545"/>
                </a:solidFill>
              </a:rPr>
              <a:t>Search Other Databases: </a:t>
            </a:r>
            <a:r>
              <a:rPr lang="en-US" sz="1800" dirty="0">
                <a:solidFill>
                  <a:srgbClr val="454545"/>
                </a:solidFill>
              </a:rPr>
              <a:t>Allows you to access any of your library’s EBSCO databases without having to return to your library’s website. Clicking this link will take you to a list of the products to which your library subscribes. </a:t>
            </a:r>
          </a:p>
        </p:txBody>
      </p:sp>
    </p:spTree>
    <p:extLst>
      <p:ext uri="{BB962C8B-B14F-4D97-AF65-F5344CB8AC3E}">
        <p14:creationId xmlns:p14="http://schemas.microsoft.com/office/powerpoint/2010/main" val="6887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AB590E-CD01-4709-9EDC-64BBE98D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1238"/>
          </a:xfrm>
          <a:prstGeom prst="rect">
            <a:avLst/>
          </a:prstGeom>
        </p:spPr>
      </p:pic>
      <p:sp>
        <p:nvSpPr>
          <p:cNvPr id="5" name="Rectangular Callout 7">
            <a:extLst>
              <a:ext uri="{FF2B5EF4-FFF2-40B4-BE49-F238E27FC236}">
                <a16:creationId xmlns:a16="http://schemas.microsoft.com/office/drawing/2014/main" id="{6859E027-8715-4667-A478-7BE22D21F108}"/>
              </a:ext>
            </a:extLst>
          </p:cNvPr>
          <p:cNvSpPr/>
          <p:nvPr/>
        </p:nvSpPr>
        <p:spPr>
          <a:xfrm>
            <a:off x="1956807" y="5237137"/>
            <a:ext cx="1505921" cy="504096"/>
          </a:xfrm>
          <a:prstGeom prst="wedgeRectCallout">
            <a:avLst>
              <a:gd name="adj1" fmla="val -78590"/>
              <a:gd name="adj2" fmla="val 38610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Clustering</a:t>
            </a:r>
          </a:p>
        </p:txBody>
      </p:sp>
      <p:sp>
        <p:nvSpPr>
          <p:cNvPr id="6" name="Rectangular Callout 7">
            <a:extLst>
              <a:ext uri="{FF2B5EF4-FFF2-40B4-BE49-F238E27FC236}">
                <a16:creationId xmlns:a16="http://schemas.microsoft.com/office/drawing/2014/main" id="{351FB28A-80DB-41CB-9490-6573A20862FC}"/>
              </a:ext>
            </a:extLst>
          </p:cNvPr>
          <p:cNvSpPr/>
          <p:nvPr/>
        </p:nvSpPr>
        <p:spPr>
          <a:xfrm>
            <a:off x="2082053" y="3771009"/>
            <a:ext cx="1255428" cy="492246"/>
          </a:xfrm>
          <a:prstGeom prst="wedgeRectCallout">
            <a:avLst>
              <a:gd name="adj1" fmla="val -60132"/>
              <a:gd name="adj2" fmla="val -137441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Limiters</a:t>
            </a:r>
          </a:p>
        </p:txBody>
      </p:sp>
      <p:sp>
        <p:nvSpPr>
          <p:cNvPr id="7" name="Rectangular Callout 7">
            <a:extLst>
              <a:ext uri="{FF2B5EF4-FFF2-40B4-BE49-F238E27FC236}">
                <a16:creationId xmlns:a16="http://schemas.microsoft.com/office/drawing/2014/main" id="{7F6BB58F-8973-4226-8866-5960DDF55C19}"/>
              </a:ext>
            </a:extLst>
          </p:cNvPr>
          <p:cNvSpPr/>
          <p:nvPr/>
        </p:nvSpPr>
        <p:spPr>
          <a:xfrm>
            <a:off x="4683176" y="1219405"/>
            <a:ext cx="1642673" cy="432758"/>
          </a:xfrm>
          <a:prstGeom prst="wedgeRectCallout">
            <a:avLst>
              <a:gd name="adj1" fmla="val -33885"/>
              <a:gd name="adj2" fmla="val 91468"/>
            </a:avLst>
          </a:prstGeom>
          <a:solidFill>
            <a:schemeClr val="accent1">
              <a:alpha val="84706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Results tab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50BBF3-C290-4481-B3ED-DCDDE58B4085}"/>
              </a:ext>
            </a:extLst>
          </p:cNvPr>
          <p:cNvSpPr/>
          <p:nvPr/>
        </p:nvSpPr>
        <p:spPr>
          <a:xfrm>
            <a:off x="8349521" y="625133"/>
            <a:ext cx="3454641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Viewing Results</a:t>
            </a:r>
          </a:p>
        </p:txBody>
      </p:sp>
    </p:spTree>
    <p:extLst>
      <p:ext uri="{BB962C8B-B14F-4D97-AF65-F5344CB8AC3E}">
        <p14:creationId xmlns:p14="http://schemas.microsoft.com/office/powerpoint/2010/main" val="7353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CF174E-5C25-485F-B0EE-5EF413DD5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6"/>
            <a:ext cx="12192000" cy="68175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8ACFEB-339D-40FE-B574-06752F236EBF}"/>
              </a:ext>
            </a:extLst>
          </p:cNvPr>
          <p:cNvSpPr/>
          <p:nvPr/>
        </p:nvSpPr>
        <p:spPr>
          <a:xfrm>
            <a:off x="8124669" y="625133"/>
            <a:ext cx="3679493" cy="735701"/>
          </a:xfrm>
          <a:prstGeom prst="rect">
            <a:avLst/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Viewing an Item</a:t>
            </a:r>
          </a:p>
        </p:txBody>
      </p:sp>
      <p:sp>
        <p:nvSpPr>
          <p:cNvPr id="10" name="Rectangular Callout 7">
            <a:extLst>
              <a:ext uri="{FF2B5EF4-FFF2-40B4-BE49-F238E27FC236}">
                <a16:creationId xmlns:a16="http://schemas.microsoft.com/office/drawing/2014/main" id="{D889DA93-4551-40D0-9432-780F9A2C7106}"/>
              </a:ext>
            </a:extLst>
          </p:cNvPr>
          <p:cNvSpPr/>
          <p:nvPr/>
        </p:nvSpPr>
        <p:spPr>
          <a:xfrm>
            <a:off x="862526" y="4937335"/>
            <a:ext cx="1026236" cy="504096"/>
          </a:xfrm>
          <a:prstGeom prst="wedgeRectCallout">
            <a:avLst>
              <a:gd name="adj1" fmla="val -56679"/>
              <a:gd name="adj2" fmla="val 109978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Tabs</a:t>
            </a:r>
          </a:p>
        </p:txBody>
      </p:sp>
      <p:sp>
        <p:nvSpPr>
          <p:cNvPr id="11" name="Rectangular Callout 7">
            <a:extLst>
              <a:ext uri="{FF2B5EF4-FFF2-40B4-BE49-F238E27FC236}">
                <a16:creationId xmlns:a16="http://schemas.microsoft.com/office/drawing/2014/main" id="{8F6160CB-D584-4F2A-92BF-6B97B7CC07FB}"/>
              </a:ext>
            </a:extLst>
          </p:cNvPr>
          <p:cNvSpPr/>
          <p:nvPr/>
        </p:nvSpPr>
        <p:spPr>
          <a:xfrm>
            <a:off x="8124669" y="3853169"/>
            <a:ext cx="1965291" cy="778791"/>
          </a:xfrm>
          <a:prstGeom prst="wedgeRectCallout">
            <a:avLst>
              <a:gd name="adj1" fmla="val 71823"/>
              <a:gd name="adj2" fmla="val -198346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Read-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alikes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NoveList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6FCEE0B-998B-4BF9-86DA-40318A5758B6}"/>
              </a:ext>
            </a:extLst>
          </p:cNvPr>
          <p:cNvSpPr/>
          <p:nvPr/>
        </p:nvSpPr>
        <p:spPr>
          <a:xfrm>
            <a:off x="4863058" y="1670538"/>
            <a:ext cx="2900550" cy="1125415"/>
          </a:xfrm>
          <a:prstGeom prst="wedgeRectCallout">
            <a:avLst>
              <a:gd name="adj1" fmla="val -52379"/>
              <a:gd name="adj2" fmla="val 128983"/>
            </a:avLst>
          </a:prstGeom>
          <a:solidFill>
            <a:srgbClr val="F1942A">
              <a:alpha val="84706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Basic Information, including appeal and theme terms</a:t>
            </a:r>
          </a:p>
        </p:txBody>
      </p:sp>
    </p:spTree>
    <p:extLst>
      <p:ext uri="{BB962C8B-B14F-4D97-AF65-F5344CB8AC3E}">
        <p14:creationId xmlns:p14="http://schemas.microsoft.com/office/powerpoint/2010/main" val="11727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veList_Overview_Powerpoint">
  <a:themeElements>
    <a:clrScheme name="NoveList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E36C09"/>
      </a:accent1>
      <a:accent2>
        <a:srgbClr val="DDD9C3"/>
      </a:accent2>
      <a:accent3>
        <a:srgbClr val="C00000"/>
      </a:accent3>
      <a:accent4>
        <a:srgbClr val="9BBB59"/>
      </a:accent4>
      <a:accent5>
        <a:srgbClr val="31859B"/>
      </a:accent5>
      <a:accent6>
        <a:srgbClr val="E36C09"/>
      </a:accent6>
      <a:hlink>
        <a:srgbClr val="1F497D"/>
      </a:hlink>
      <a:folHlink>
        <a:srgbClr val="1F497D"/>
      </a:folHlink>
    </a:clrScheme>
    <a:fontScheme name="NoveList">
      <a:majorFont>
        <a:latin typeface="Myriad Pro Light"/>
        <a:ea typeface=""/>
        <a:cs typeface=""/>
      </a:majorFont>
      <a:minorFont>
        <a:latin typeface="Calibri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BSCO General - Cover">
  <a:themeElements>
    <a:clrScheme name="NoveList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1942A"/>
      </a:accent1>
      <a:accent2>
        <a:srgbClr val="80C342"/>
      </a:accent2>
      <a:accent3>
        <a:srgbClr val="947FB4"/>
      </a:accent3>
      <a:accent4>
        <a:srgbClr val="45C6EB"/>
      </a:accent4>
      <a:accent5>
        <a:srgbClr val="656565"/>
      </a:accent5>
      <a:accent6>
        <a:srgbClr val="BEBEBE"/>
      </a:accent6>
      <a:hlink>
        <a:srgbClr val="0563C1"/>
      </a:hlink>
      <a:folHlink>
        <a:srgbClr val="954F72"/>
      </a:folHlink>
    </a:clrScheme>
    <a:fontScheme name="NoveList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BSCO General - Body">
  <a:themeElements>
    <a:clrScheme name="NoveList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1942A"/>
      </a:accent1>
      <a:accent2>
        <a:srgbClr val="80C342"/>
      </a:accent2>
      <a:accent3>
        <a:srgbClr val="947FB4"/>
      </a:accent3>
      <a:accent4>
        <a:srgbClr val="45C6EB"/>
      </a:accent4>
      <a:accent5>
        <a:srgbClr val="656565"/>
      </a:accent5>
      <a:accent6>
        <a:srgbClr val="BEBEBE"/>
      </a:accent6>
      <a:hlink>
        <a:srgbClr val="0563C1"/>
      </a:hlink>
      <a:folHlink>
        <a:srgbClr val="954F72"/>
      </a:folHlink>
    </a:clrScheme>
    <a:fontScheme name="NoveList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444</Words>
  <Application>Microsoft Office PowerPoint</Application>
  <PresentationFormat>Widescreen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Myriad Pro Light</vt:lpstr>
      <vt:lpstr>NoveList_Overview_Powerpoint</vt:lpstr>
      <vt:lpstr>EBSCO General - Cover</vt:lpstr>
      <vt:lpstr>1_EBSCO General - Body</vt:lpstr>
      <vt:lpstr>NoveList and NoveList Plus Overview</vt:lpstr>
      <vt:lpstr>NoveList is for…</vt:lpstr>
      <vt:lpstr>PowerPoint Presentation</vt:lpstr>
      <vt:lpstr>NoveList vs. NoveList Plus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NoveList and NoveList Plus Overview</dc:title>
  <dc:creator>Liz Holdzkom</dc:creator>
  <cp:lastModifiedBy>Jenny Shonk</cp:lastModifiedBy>
  <cp:revision>33</cp:revision>
  <dcterms:created xsi:type="dcterms:W3CDTF">2018-11-02T18:55:34Z</dcterms:created>
  <dcterms:modified xsi:type="dcterms:W3CDTF">2018-12-10T19:41:45Z</dcterms:modified>
</cp:coreProperties>
</file>