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57" r:id="rId4"/>
    <p:sldId id="260" r:id="rId5"/>
    <p:sldId id="258" r:id="rId6"/>
    <p:sldId id="259" r:id="rId7"/>
    <p:sldId id="261" r:id="rId8"/>
    <p:sldId id="262" r:id="rId9"/>
    <p:sldId id="263" r:id="rId10"/>
    <p:sldId id="265" r:id="rId11"/>
    <p:sldId id="264" r:id="rId12"/>
    <p:sldId id="266" r:id="rId13"/>
    <p:sldId id="267" r:id="rId14"/>
    <p:sldId id="268" r:id="rId15"/>
    <p:sldId id="270"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B647EDFC-76FA-4480-954D-E33DC085A3DF}" type="datetimeFigureOut">
              <a:rPr lang="en-US" smtClean="0"/>
              <a:t>4/16/2014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0EE80E6-D936-4AC3-8B35-BBDAC66F835C}" type="slidenum">
              <a:rPr lang="en-US" smtClean="0"/>
              <a:t>‹#›</a:t>
            </a:fld>
            <a:endParaRPr lang="en-US"/>
          </a:p>
        </p:txBody>
      </p:sp>
    </p:spTree>
    <p:extLst>
      <p:ext uri="{BB962C8B-B14F-4D97-AF65-F5344CB8AC3E}">
        <p14:creationId xmlns:p14="http://schemas.microsoft.com/office/powerpoint/2010/main" val="384085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part will focus on partnering/collaborations…second part on advocating</a:t>
            </a:r>
            <a:r>
              <a:rPr lang="en-US" baseline="0" dirty="0" smtClean="0"/>
              <a:t> for resources…which are not always financial in nature.</a:t>
            </a:r>
            <a:endParaRPr lang="en-US" dirty="0" smtClean="0"/>
          </a:p>
        </p:txBody>
      </p:sp>
      <p:sp>
        <p:nvSpPr>
          <p:cNvPr id="4" name="Slide Number Placeholder 3"/>
          <p:cNvSpPr>
            <a:spLocks noGrp="1"/>
          </p:cNvSpPr>
          <p:nvPr>
            <p:ph type="sldNum" sz="quarter" idx="10"/>
          </p:nvPr>
        </p:nvSpPr>
        <p:spPr/>
        <p:txBody>
          <a:bodyPr/>
          <a:lstStyle/>
          <a:p>
            <a:fld id="{20EE80E6-D936-4AC3-8B35-BBDAC66F835C}" type="slidenum">
              <a:rPr lang="en-US" smtClean="0"/>
              <a:t>1</a:t>
            </a:fld>
            <a:endParaRPr lang="en-US"/>
          </a:p>
        </p:txBody>
      </p:sp>
    </p:spTree>
    <p:extLst>
      <p:ext uri="{BB962C8B-B14F-4D97-AF65-F5344CB8AC3E}">
        <p14:creationId xmlns:p14="http://schemas.microsoft.com/office/powerpoint/2010/main" val="357147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EE80E6-D936-4AC3-8B35-BBDAC66F835C}" type="slidenum">
              <a:rPr lang="en-US" smtClean="0"/>
              <a:t>10</a:t>
            </a:fld>
            <a:endParaRPr lang="en-US"/>
          </a:p>
        </p:txBody>
      </p:sp>
    </p:spTree>
    <p:extLst>
      <p:ext uri="{BB962C8B-B14F-4D97-AF65-F5344CB8AC3E}">
        <p14:creationId xmlns:p14="http://schemas.microsoft.com/office/powerpoint/2010/main" val="199075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possible</a:t>
            </a:r>
            <a:r>
              <a:rPr lang="en-US" baseline="0" dirty="0" smtClean="0"/>
              <a:t> barriers/obstacles?</a:t>
            </a:r>
          </a:p>
          <a:p>
            <a:r>
              <a:rPr lang="en-US" baseline="0" dirty="0" smtClean="0"/>
              <a:t>Ourselves?</a:t>
            </a:r>
          </a:p>
          <a:p>
            <a:r>
              <a:rPr lang="en-US" baseline="0" dirty="0" smtClean="0"/>
              <a:t>Not our problem?</a:t>
            </a:r>
          </a:p>
          <a:p>
            <a:r>
              <a:rPr lang="en-US" baseline="0" dirty="0" smtClean="0"/>
              <a:t>Not their problem?</a:t>
            </a:r>
          </a:p>
          <a:p>
            <a:r>
              <a:rPr lang="en-US" baseline="0" dirty="0" smtClean="0"/>
              <a:t>TIME!</a:t>
            </a:r>
          </a:p>
          <a:p>
            <a:endParaRPr lang="en-US" dirty="0" smtClean="0"/>
          </a:p>
          <a:p>
            <a:r>
              <a:rPr lang="en-US" dirty="0" smtClean="0"/>
              <a:t>We will talk about overcoming some of these obstacles</a:t>
            </a:r>
            <a:r>
              <a:rPr lang="en-US" baseline="0" dirty="0" smtClean="0"/>
              <a:t> after our breakout groups!</a:t>
            </a:r>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11</a:t>
            </a:fld>
            <a:endParaRPr lang="en-US"/>
          </a:p>
        </p:txBody>
      </p:sp>
    </p:spTree>
    <p:extLst>
      <p:ext uri="{BB962C8B-B14F-4D97-AF65-F5344CB8AC3E}">
        <p14:creationId xmlns:p14="http://schemas.microsoft.com/office/powerpoint/2010/main" val="4067889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Partnership can be something you have already tried.  Ask</a:t>
            </a:r>
            <a:r>
              <a:rPr lang="en-US" baseline="0" dirty="0" smtClean="0"/>
              <a:t> group on how to tweak it?  Or time to abandon it?</a:t>
            </a:r>
          </a:p>
          <a:p>
            <a:r>
              <a:rPr lang="en-US" baseline="0" dirty="0" smtClean="0"/>
              <a:t/>
            </a:r>
            <a:br>
              <a:rPr lang="en-US" baseline="0" dirty="0" smtClean="0"/>
            </a:br>
            <a:r>
              <a:rPr lang="en-US" baseline="0" dirty="0" smtClean="0"/>
              <a:t>Groups will present their case study.</a:t>
            </a:r>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12</a:t>
            </a:fld>
            <a:endParaRPr lang="en-US"/>
          </a:p>
        </p:txBody>
      </p:sp>
    </p:spTree>
    <p:extLst>
      <p:ext uri="{BB962C8B-B14F-4D97-AF65-F5344CB8AC3E}">
        <p14:creationId xmlns:p14="http://schemas.microsoft.com/office/powerpoint/2010/main" val="202704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we ask of our boards?  I know</a:t>
            </a:r>
            <a:r>
              <a:rPr lang="en-US" baseline="0" dirty="0" smtClean="0"/>
              <a:t> many of these are way easier said than done</a:t>
            </a:r>
            <a:r>
              <a:rPr lang="en-US" baseline="0" dirty="0" smtClean="0"/>
              <a:t>!</a:t>
            </a:r>
            <a:endParaRPr lang="en-US" baseline="0" dirty="0" smtClean="0"/>
          </a:p>
          <a:p>
            <a:endParaRPr lang="en-US" baseline="0" dirty="0" smtClean="0"/>
          </a:p>
          <a:p>
            <a:r>
              <a:rPr lang="en-US" baseline="0" dirty="0" smtClean="0"/>
              <a:t>We now include collaboration efforts on our monthly reports to the Board.</a:t>
            </a:r>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13</a:t>
            </a:fld>
            <a:endParaRPr lang="en-US"/>
          </a:p>
        </p:txBody>
      </p:sp>
    </p:spTree>
    <p:extLst>
      <p:ext uri="{BB962C8B-B14F-4D97-AF65-F5344CB8AC3E}">
        <p14:creationId xmlns:p14="http://schemas.microsoft.com/office/powerpoint/2010/main" val="240729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Monthly</a:t>
            </a:r>
            <a:r>
              <a:rPr lang="en-US" baseline="0" dirty="0" smtClean="0"/>
              <a:t> reports to Boards…</a:t>
            </a:r>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14</a:t>
            </a:fld>
            <a:endParaRPr lang="en-US"/>
          </a:p>
        </p:txBody>
      </p:sp>
    </p:spTree>
    <p:extLst>
      <p:ext uri="{BB962C8B-B14F-4D97-AF65-F5344CB8AC3E}">
        <p14:creationId xmlns:p14="http://schemas.microsoft.com/office/powerpoint/2010/main" val="376324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probably be using cooperation/collaboration/partnership interchangeably… </a:t>
            </a:r>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2</a:t>
            </a:fld>
            <a:endParaRPr lang="en-US"/>
          </a:p>
        </p:txBody>
      </p:sp>
    </p:spTree>
    <p:extLst>
      <p:ext uri="{BB962C8B-B14F-4D97-AF65-F5344CB8AC3E}">
        <p14:creationId xmlns:p14="http://schemas.microsoft.com/office/powerpoint/2010/main" val="210041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self: Retail, Surgery,</a:t>
            </a:r>
            <a:r>
              <a:rPr lang="en-US" baseline="0" dirty="0" smtClean="0"/>
              <a:t> MLS Path, 14 Years, YSS/NYLA and YALSA/ALA: Committees and Boards; IPL Trustee/Library Vote; Founder and Director of TBF</a:t>
            </a:r>
          </a:p>
          <a:p>
            <a:endParaRPr lang="en-US" baseline="0" dirty="0" smtClean="0"/>
          </a:p>
          <a:p>
            <a:pPr defTabSz="924458"/>
            <a:r>
              <a:rPr lang="en-US" baseline="0" dirty="0" smtClean="0"/>
              <a:t>Read description of workshop: </a:t>
            </a:r>
            <a:r>
              <a:rPr lang="en-US" dirty="0"/>
              <a:t>Using current issues facing your libraries, Teen Services Librarian Stephanie Squicciarini will come armed with proven strategies and collaborative endeavors to help you serve your teens while also (hopefully) maintaining energy and enthusiasm!  Bring your list of issues and we will together try to work out plans to make them seem less overwhelming. You will leave this workshop with strategies for school and public library collaboration and advocating for resources.</a:t>
            </a:r>
          </a:p>
          <a:p>
            <a:endParaRPr lang="en-US" dirty="0" smtClean="0"/>
          </a:p>
          <a:p>
            <a:r>
              <a:rPr lang="en-US" dirty="0" smtClean="0"/>
              <a:t>Go</a:t>
            </a:r>
            <a:r>
              <a:rPr lang="en-US" baseline="0" dirty="0" smtClean="0"/>
              <a:t> around and briefly introduce selves, why they registered for this, what they hope to get out of it</a:t>
            </a:r>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3</a:t>
            </a:fld>
            <a:endParaRPr lang="en-US"/>
          </a:p>
        </p:txBody>
      </p:sp>
    </p:spTree>
    <p:extLst>
      <p:ext uri="{BB962C8B-B14F-4D97-AF65-F5344CB8AC3E}">
        <p14:creationId xmlns:p14="http://schemas.microsoft.com/office/powerpoint/2010/main" val="373989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Sometimes our greatest</a:t>
            </a:r>
            <a:r>
              <a:rPr lang="en-US" baseline="0" dirty="0" smtClean="0"/>
              <a:t> resources and prevention to burnout are each other!</a:t>
            </a:r>
          </a:p>
          <a:p>
            <a:r>
              <a:rPr lang="en-US" baseline="0" dirty="0" smtClean="0"/>
              <a:t>Your are NOT alone!</a:t>
            </a:r>
          </a:p>
          <a:p>
            <a:r>
              <a:rPr lang="en-US" baseline="0" dirty="0" smtClean="0"/>
              <a:t>Use each other for job development/growth/ideas/collaborations</a:t>
            </a:r>
          </a:p>
          <a:p>
            <a:r>
              <a:rPr lang="en-US" baseline="0" dirty="0" smtClean="0"/>
              <a:t>Avoid burnout by trying new things…reviewing for journals</a:t>
            </a:r>
          </a:p>
          <a:p>
            <a:r>
              <a:rPr lang="en-US" baseline="0" dirty="0" smtClean="0"/>
              <a:t>It is okay to ask for help when unsure about something/lower comfort level…graphic novels/manga/technology</a:t>
            </a:r>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4</a:t>
            </a:fld>
            <a:endParaRPr lang="en-US"/>
          </a:p>
        </p:txBody>
      </p:sp>
    </p:spTree>
    <p:extLst>
      <p:ext uri="{BB962C8B-B14F-4D97-AF65-F5344CB8AC3E}">
        <p14:creationId xmlns:p14="http://schemas.microsoft.com/office/powerpoint/2010/main" val="118376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of Miss Peggy…it can be hard to not get burned out/discouraged….teens not always as open with their appreciation of what we do…need to find ways to stay fresh</a:t>
            </a:r>
            <a:r>
              <a:rPr lang="en-US" baseline="0" dirty="0" smtClean="0"/>
              <a:t> and positive, celebrate the victories and learn from the not so victorious moments…</a:t>
            </a:r>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5</a:t>
            </a:fld>
            <a:endParaRPr lang="en-US"/>
          </a:p>
        </p:txBody>
      </p:sp>
    </p:spTree>
    <p:extLst>
      <p:ext uri="{BB962C8B-B14F-4D97-AF65-F5344CB8AC3E}">
        <p14:creationId xmlns:p14="http://schemas.microsoft.com/office/powerpoint/2010/main" val="259313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6</a:t>
            </a:fld>
            <a:endParaRPr lang="en-US"/>
          </a:p>
        </p:txBody>
      </p:sp>
    </p:spTree>
    <p:extLst>
      <p:ext uri="{BB962C8B-B14F-4D97-AF65-F5344CB8AC3E}">
        <p14:creationId xmlns:p14="http://schemas.microsoft.com/office/powerpoint/2010/main" val="117070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a:t>
            </a:r>
            <a:r>
              <a:rPr lang="en-US" baseline="0" dirty="0" smtClean="0"/>
              <a:t> databases…poll your schools to see what databases they subscribe to.  </a:t>
            </a:r>
          </a:p>
          <a:p>
            <a:r>
              <a:rPr lang="en-US" baseline="0" dirty="0" smtClean="0"/>
              <a:t>Inventory the current NOVEL Databases.  </a:t>
            </a:r>
          </a:p>
          <a:p>
            <a:r>
              <a:rPr lang="en-US" baseline="0" dirty="0" smtClean="0"/>
              <a:t>What are you subscribing to?  </a:t>
            </a:r>
          </a:p>
          <a:p>
            <a:r>
              <a:rPr lang="en-US" baseline="0" dirty="0" smtClean="0"/>
              <a:t>Is their overlap/duplication?</a:t>
            </a:r>
          </a:p>
          <a:p>
            <a:r>
              <a:rPr lang="en-US" baseline="0" dirty="0" smtClean="0"/>
              <a:t>Sharing passwords, if possible given licensing agreements, you might be able to avoid duplication and expand resources…Fairport Examples.</a:t>
            </a:r>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7</a:t>
            </a:fld>
            <a:endParaRPr lang="en-US"/>
          </a:p>
        </p:txBody>
      </p:sp>
    </p:spTree>
    <p:extLst>
      <p:ext uri="{BB962C8B-B14F-4D97-AF65-F5344CB8AC3E}">
        <p14:creationId xmlns:p14="http://schemas.microsoft.com/office/powerpoint/2010/main" val="79648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class in library school.  Did he lie?  Was it different then?</a:t>
            </a:r>
          </a:p>
          <a:p>
            <a:endParaRPr lang="en-US" dirty="0" smtClean="0"/>
          </a:p>
          <a:p>
            <a:r>
              <a:rPr lang="en-US" dirty="0" smtClean="0"/>
              <a:t>School students who see you working on their behalf…future</a:t>
            </a:r>
            <a:r>
              <a:rPr lang="en-US" baseline="0" dirty="0" smtClean="0"/>
              <a:t> voters!</a:t>
            </a:r>
          </a:p>
          <a:p>
            <a:r>
              <a:rPr lang="en-US" baseline="0" dirty="0" smtClean="0"/>
              <a:t>Parents will hopefully make the connection…current voters!</a:t>
            </a:r>
          </a:p>
          <a:p>
            <a:r>
              <a:rPr lang="en-US" baseline="0" dirty="0" smtClean="0"/>
              <a:t>Town/County/State make the connection (more on these in advocacy portion too)</a:t>
            </a:r>
          </a:p>
          <a:p>
            <a:r>
              <a:rPr lang="en-US" baseline="0" dirty="0" smtClean="0"/>
              <a:t>Name/Organization recognition in community…think about partnering beyond library walls…local business/programming…Kaplan Test Prep, Fencing Club, Chess Club, Music Stores, etc.</a:t>
            </a:r>
          </a:p>
          <a:p>
            <a:endParaRPr lang="en-US" baseline="0" dirty="0" smtClean="0"/>
          </a:p>
          <a:p>
            <a:r>
              <a:rPr lang="en-US" baseline="0" dirty="0" smtClean="0"/>
              <a:t>GRANTS:  Existing and proven partnerships can make them “easier” to get</a:t>
            </a:r>
          </a:p>
          <a:p>
            <a:r>
              <a:rPr lang="en-US" baseline="0" dirty="0" smtClean="0"/>
              <a:t>Don’t look for grants to close budget gaps…or use to create new programs that can add to burnout.  Too often town governments and even boards make this mistake.  Example of IPL Board…told by town officials to look for grants to help with budget woes…avoiding their responsibility to fund the library!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8</a:t>
            </a:fld>
            <a:endParaRPr lang="en-US"/>
          </a:p>
        </p:txBody>
      </p:sp>
    </p:spTree>
    <p:extLst>
      <p:ext uri="{BB962C8B-B14F-4D97-AF65-F5344CB8AC3E}">
        <p14:creationId xmlns:p14="http://schemas.microsoft.com/office/powerpoint/2010/main" val="426732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handouts.</a:t>
            </a:r>
          </a:p>
          <a:p>
            <a:endParaRPr lang="en-US" dirty="0" smtClean="0"/>
          </a:p>
          <a:p>
            <a:r>
              <a:rPr lang="en-US" dirty="0" smtClean="0"/>
              <a:t>Some</a:t>
            </a:r>
            <a:r>
              <a:rPr lang="en-US" baseline="0" dirty="0" smtClean="0"/>
              <a:t> needs to successful collaborations: </a:t>
            </a:r>
          </a:p>
          <a:p>
            <a:r>
              <a:rPr lang="en-US" baseline="0" dirty="0" smtClean="0"/>
              <a:t>Commitment</a:t>
            </a:r>
          </a:p>
          <a:p>
            <a:r>
              <a:rPr lang="en-US" baseline="0" dirty="0" err="1" smtClean="0"/>
              <a:t>Mutally</a:t>
            </a:r>
            <a:endParaRPr lang="en-US" dirty="0" smtClean="0"/>
          </a:p>
          <a:p>
            <a:r>
              <a:rPr lang="en-US" dirty="0" smtClean="0"/>
              <a:t/>
            </a:r>
            <a:br>
              <a:rPr lang="en-US" dirty="0" smtClean="0"/>
            </a:br>
            <a:r>
              <a:rPr lang="en-US" dirty="0" smtClean="0"/>
              <a:t>Examples</a:t>
            </a:r>
            <a:r>
              <a:rPr lang="en-US" baseline="0" dirty="0" smtClean="0"/>
              <a:t> from group?</a:t>
            </a:r>
            <a:endParaRPr lang="en-US" dirty="0"/>
          </a:p>
        </p:txBody>
      </p:sp>
      <p:sp>
        <p:nvSpPr>
          <p:cNvPr id="4" name="Slide Number Placeholder 3"/>
          <p:cNvSpPr>
            <a:spLocks noGrp="1"/>
          </p:cNvSpPr>
          <p:nvPr>
            <p:ph type="sldNum" sz="quarter" idx="10"/>
          </p:nvPr>
        </p:nvSpPr>
        <p:spPr/>
        <p:txBody>
          <a:bodyPr/>
          <a:lstStyle/>
          <a:p>
            <a:fld id="{20EE80E6-D936-4AC3-8B35-BBDAC66F835C}" type="slidenum">
              <a:rPr lang="en-US" smtClean="0"/>
              <a:t>9</a:t>
            </a:fld>
            <a:endParaRPr lang="en-US"/>
          </a:p>
        </p:txBody>
      </p:sp>
    </p:spTree>
    <p:extLst>
      <p:ext uri="{BB962C8B-B14F-4D97-AF65-F5344CB8AC3E}">
        <p14:creationId xmlns:p14="http://schemas.microsoft.com/office/powerpoint/2010/main" val="198609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A2815-1DAD-46F1-A139-3F140165C911}"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147347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A2815-1DAD-46F1-A139-3F140165C911}"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213454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A2815-1DAD-46F1-A139-3F140165C911}"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385940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A2815-1DAD-46F1-A139-3F140165C911}"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292806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A2815-1DAD-46F1-A139-3F140165C911}"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64950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A2815-1DAD-46F1-A139-3F140165C911}"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184066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A2815-1DAD-46F1-A139-3F140165C911}"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339871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A2815-1DAD-46F1-A139-3F140165C911}"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387470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A2815-1DAD-46F1-A139-3F140165C911}"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105687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A2815-1DAD-46F1-A139-3F140165C911}"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102691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A2815-1DAD-46F1-A139-3F140165C911}"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6F43-1D70-4646-A606-E9ED096B0268}" type="slidenum">
              <a:rPr lang="en-US" smtClean="0"/>
              <a:t>‹#›</a:t>
            </a:fld>
            <a:endParaRPr lang="en-US"/>
          </a:p>
        </p:txBody>
      </p:sp>
    </p:spTree>
    <p:extLst>
      <p:ext uri="{BB962C8B-B14F-4D97-AF65-F5344CB8AC3E}">
        <p14:creationId xmlns:p14="http://schemas.microsoft.com/office/powerpoint/2010/main" val="242712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A2815-1DAD-46F1-A139-3F140165C911}" type="datetimeFigureOut">
              <a:rPr lang="en-US" smtClean="0"/>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D6F43-1D70-4646-A606-E9ED096B0268}" type="slidenum">
              <a:rPr lang="en-US" smtClean="0"/>
              <a:t>‹#›</a:t>
            </a:fld>
            <a:endParaRPr lang="en-US"/>
          </a:p>
        </p:txBody>
      </p:sp>
    </p:spTree>
    <p:extLst>
      <p:ext uri="{BB962C8B-B14F-4D97-AF65-F5344CB8AC3E}">
        <p14:creationId xmlns:p14="http://schemas.microsoft.com/office/powerpoint/2010/main" val="186274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fontScale="90000"/>
          </a:bodyPr>
          <a:lstStyle/>
          <a:p>
            <a:r>
              <a:rPr lang="en-US" dirty="0" smtClean="0">
                <a:latin typeface="Leelawadee" panose="020B0502040204020203" pitchFamily="34" charset="-34"/>
                <a:cs typeface="Leelawadee" panose="020B0502040204020203" pitchFamily="34" charset="-34"/>
              </a:rPr>
              <a:t>Serving Teens: Trying to Do More with Less (Without Burning Out)</a:t>
            </a:r>
            <a:endParaRPr lang="en-US" dirty="0">
              <a:latin typeface="Leelawadee" panose="020B0502040204020203" pitchFamily="34" charset="-34"/>
              <a:cs typeface="Leelawadee" panose="020B0502040204020203" pitchFamily="34" charset="-34"/>
            </a:endParaRPr>
          </a:p>
        </p:txBody>
      </p:sp>
      <p:sp>
        <p:nvSpPr>
          <p:cNvPr id="3" name="Subtitle 2"/>
          <p:cNvSpPr>
            <a:spLocks noGrp="1"/>
          </p:cNvSpPr>
          <p:nvPr>
            <p:ph type="subTitle" idx="1"/>
          </p:nvPr>
        </p:nvSpPr>
        <p:spPr>
          <a:xfrm>
            <a:off x="1371600" y="2895600"/>
            <a:ext cx="6400800" cy="1219200"/>
          </a:xfrm>
        </p:spPr>
        <p:txBody>
          <a:bodyPr/>
          <a:lstStyle/>
          <a:p>
            <a:r>
              <a:rPr lang="en-US" dirty="0" smtClean="0">
                <a:latin typeface="Leelawadee" panose="020B0502040204020203" pitchFamily="34" charset="-34"/>
                <a:cs typeface="Leelawadee" panose="020B0502040204020203" pitchFamily="34" charset="-34"/>
              </a:rPr>
              <a:t>Finger Lakes Library System</a:t>
            </a:r>
          </a:p>
          <a:p>
            <a:r>
              <a:rPr lang="en-US" dirty="0" smtClean="0">
                <a:latin typeface="Leelawadee" panose="020B0502040204020203" pitchFamily="34" charset="-34"/>
                <a:cs typeface="Leelawadee" panose="020B0502040204020203" pitchFamily="34" charset="-34"/>
              </a:rPr>
              <a:t>April 17, 2014</a:t>
            </a:r>
          </a:p>
          <a:p>
            <a:endParaRPr lang="en-US" dirty="0"/>
          </a:p>
        </p:txBody>
      </p:sp>
      <p:pic>
        <p:nvPicPr>
          <p:cNvPr id="1028" name="Picture 4" descr="MCj02379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786" y="609600"/>
            <a:ext cx="8763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Cj02379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5145" y="609600"/>
            <a:ext cx="8763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Cj02379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386" y="609600"/>
            <a:ext cx="8763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MCj02379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609600"/>
            <a:ext cx="876300" cy="76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0" y="3505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descr="http://myburnoutthing.com/wp-content/uploads/image/Definition/Stress%20vs%20Burnou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038600"/>
            <a:ext cx="3143250" cy="2452370"/>
          </a:xfrm>
          <a:prstGeom prst="rect">
            <a:avLst/>
          </a:prstGeom>
          <a:noFill/>
          <a:extLst/>
        </p:spPr>
      </p:pic>
    </p:spTree>
    <p:extLst>
      <p:ext uri="{BB962C8B-B14F-4D97-AF65-F5344CB8AC3E}">
        <p14:creationId xmlns:p14="http://schemas.microsoft.com/office/powerpoint/2010/main" val="383715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dirty="0" smtClean="0">
                <a:solidFill>
                  <a:srgbClr val="7030A0"/>
                </a:solidFill>
                <a:latin typeface="Leelawadee" panose="020B0502040204020203" pitchFamily="34" charset="-34"/>
                <a:cs typeface="Leelawadee" panose="020B0502040204020203" pitchFamily="34" charset="-34"/>
              </a:rPr>
              <a:t>Some Common Threads to Successful Partnerships/Collaborations</a:t>
            </a:r>
            <a:endParaRPr lang="en-US" dirty="0">
              <a:solidFill>
                <a:srgbClr val="7030A0"/>
              </a:solidFill>
              <a:latin typeface="Leelawadee" panose="020B0502040204020203" pitchFamily="34" charset="-34"/>
              <a:cs typeface="Leelawadee" panose="020B0502040204020203" pitchFamily="34" charset="-34"/>
            </a:endParaRPr>
          </a:p>
        </p:txBody>
      </p:sp>
      <p:sp>
        <p:nvSpPr>
          <p:cNvPr id="3" name="Content Placeholder 2"/>
          <p:cNvSpPr>
            <a:spLocks noGrp="1"/>
          </p:cNvSpPr>
          <p:nvPr>
            <p:ph idx="1"/>
          </p:nvPr>
        </p:nvSpPr>
        <p:spPr>
          <a:xfrm>
            <a:off x="2849629" y="1905000"/>
            <a:ext cx="6141971" cy="4525963"/>
          </a:xfrm>
        </p:spPr>
        <p:txBody>
          <a:bodyPr/>
          <a:lstStyle/>
          <a:p>
            <a:r>
              <a:rPr lang="en-US" dirty="0" smtClean="0">
                <a:latin typeface="Leelawadee" panose="020B0502040204020203" pitchFamily="34" charset="-34"/>
                <a:cs typeface="Leelawadee" panose="020B0502040204020203" pitchFamily="34" charset="-34"/>
              </a:rPr>
              <a:t>Agreed upon/realistic goals</a:t>
            </a:r>
          </a:p>
          <a:p>
            <a:r>
              <a:rPr lang="en-US" dirty="0" smtClean="0">
                <a:latin typeface="Leelawadee" panose="020B0502040204020203" pitchFamily="34" charset="-34"/>
                <a:cs typeface="Leelawadee" panose="020B0502040204020203" pitchFamily="34" charset="-34"/>
              </a:rPr>
              <a:t>Clarity and Commitment </a:t>
            </a:r>
          </a:p>
          <a:p>
            <a:r>
              <a:rPr lang="en-US" dirty="0" smtClean="0">
                <a:latin typeface="Leelawadee" panose="020B0502040204020203" pitchFamily="34" charset="-34"/>
                <a:cs typeface="Leelawadee" panose="020B0502040204020203" pitchFamily="34" charset="-34"/>
              </a:rPr>
              <a:t>Joint planning</a:t>
            </a:r>
          </a:p>
          <a:p>
            <a:r>
              <a:rPr lang="en-US" dirty="0" smtClean="0">
                <a:latin typeface="Leelawadee" panose="020B0502040204020203" pitchFamily="34" charset="-34"/>
                <a:cs typeface="Leelawadee" panose="020B0502040204020203" pitchFamily="34" charset="-34"/>
              </a:rPr>
              <a:t>Continuity</a:t>
            </a:r>
          </a:p>
          <a:p>
            <a:r>
              <a:rPr lang="en-US" dirty="0" smtClean="0">
                <a:latin typeface="Leelawadee" panose="020B0502040204020203" pitchFamily="34" charset="-34"/>
                <a:cs typeface="Leelawadee" panose="020B0502040204020203" pitchFamily="34" charset="-34"/>
              </a:rPr>
              <a:t>Feedback and flexibility</a:t>
            </a:r>
          </a:p>
          <a:p>
            <a:r>
              <a:rPr lang="en-US" dirty="0" smtClean="0">
                <a:latin typeface="Leelawadee" panose="020B0502040204020203" pitchFamily="34" charset="-34"/>
                <a:cs typeface="Leelawadee" panose="020B0502040204020203" pitchFamily="34" charset="-34"/>
              </a:rPr>
              <a:t>Open/Honest communication</a:t>
            </a:r>
          </a:p>
          <a:p>
            <a:endParaRPr lang="en-US" dirty="0" smtClean="0">
              <a:latin typeface="Leelawadee" panose="020B0502040204020203" pitchFamily="34" charset="-34"/>
              <a:cs typeface="Leelawadee" panose="020B0502040204020203" pitchFamily="34" charset="-34"/>
            </a:endParaRPr>
          </a:p>
          <a:p>
            <a:endParaRPr lang="en-US" dirty="0"/>
          </a:p>
        </p:txBody>
      </p:sp>
      <p:pic>
        <p:nvPicPr>
          <p:cNvPr id="10242" name="Picture 2" descr="C:\Users\stephanie.squicciari\AppData\Local\Microsoft\Windows\Temporary Internet Files\Content.IE5\F6GMC7EP\MC9000574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00392"/>
            <a:ext cx="2468629" cy="246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3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57200"/>
            <a:ext cx="8229600" cy="1143000"/>
          </a:xfrm>
        </p:spPr>
        <p:txBody>
          <a:bodyPr/>
          <a:lstStyle/>
          <a:p>
            <a:r>
              <a:rPr lang="en-US" b="1" dirty="0" smtClean="0">
                <a:solidFill>
                  <a:srgbClr val="C00000"/>
                </a:solidFill>
                <a:latin typeface="Leelawadee" panose="020B0502040204020203" pitchFamily="34" charset="-34"/>
                <a:cs typeface="Leelawadee" panose="020B0502040204020203" pitchFamily="34" charset="-34"/>
              </a:rPr>
              <a:t>Possible Obstacles?</a:t>
            </a:r>
            <a:endParaRPr lang="en-US" b="1" dirty="0">
              <a:solidFill>
                <a:srgbClr val="C00000"/>
              </a:solidFill>
              <a:latin typeface="Leelawadee" panose="020B0502040204020203" pitchFamily="34" charset="-34"/>
              <a:cs typeface="Leelawadee" panose="020B0502040204020203" pitchFamily="34" charset="-34"/>
            </a:endParaRPr>
          </a:p>
        </p:txBody>
      </p:sp>
      <p:pic>
        <p:nvPicPr>
          <p:cNvPr id="9218" name="Picture 2" descr="http://www.scriptgodsmustdie.com/wp-content/uploads/2013/10/02_barriers_to_collabo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0"/>
            <a:ext cx="49911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5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eelawadee" panose="020B0502040204020203" pitchFamily="34" charset="-34"/>
                <a:cs typeface="Leelawadee" panose="020B0502040204020203" pitchFamily="34" charset="-34"/>
              </a:rPr>
              <a:t>Brainstorming!</a:t>
            </a:r>
            <a:endParaRPr lang="en-US" dirty="0">
              <a:latin typeface="Leelawadee" panose="020B0502040204020203" pitchFamily="34" charset="-34"/>
              <a:cs typeface="Leelawadee" panose="020B0502040204020203" pitchFamily="34" charset="-34"/>
            </a:endParaRPr>
          </a:p>
        </p:txBody>
      </p:sp>
      <p:sp>
        <p:nvSpPr>
          <p:cNvPr id="3" name="Content Placeholder 2"/>
          <p:cNvSpPr>
            <a:spLocks noGrp="1"/>
          </p:cNvSpPr>
          <p:nvPr>
            <p:ph idx="1"/>
          </p:nvPr>
        </p:nvSpPr>
        <p:spPr>
          <a:xfrm>
            <a:off x="457200" y="1600200"/>
            <a:ext cx="5410200" cy="4525963"/>
          </a:xfrm>
        </p:spPr>
        <p:txBody>
          <a:bodyPr/>
          <a:lstStyle/>
          <a:p>
            <a:r>
              <a:rPr lang="en-US" dirty="0" smtClean="0">
                <a:latin typeface="Leelawadee" panose="020B0502040204020203" pitchFamily="34" charset="-34"/>
                <a:cs typeface="Leelawadee" panose="020B0502040204020203" pitchFamily="34" charset="-34"/>
              </a:rPr>
              <a:t>Possible Partnership</a:t>
            </a:r>
          </a:p>
          <a:p>
            <a:r>
              <a:rPr lang="en-US" dirty="0" smtClean="0">
                <a:latin typeface="Leelawadee" panose="020B0502040204020203" pitchFamily="34" charset="-34"/>
                <a:cs typeface="Leelawadee" panose="020B0502040204020203" pitchFamily="34" charset="-34"/>
              </a:rPr>
              <a:t>Outcomes/Goals/Why try?</a:t>
            </a:r>
          </a:p>
          <a:p>
            <a:r>
              <a:rPr lang="en-US" dirty="0" smtClean="0">
                <a:latin typeface="Leelawadee" panose="020B0502040204020203" pitchFamily="34" charset="-34"/>
                <a:cs typeface="Leelawadee" panose="020B0502040204020203" pitchFamily="34" charset="-34"/>
              </a:rPr>
              <a:t>Possible obstacles</a:t>
            </a:r>
          </a:p>
          <a:p>
            <a:r>
              <a:rPr lang="en-US" dirty="0" smtClean="0">
                <a:latin typeface="Leelawadee" panose="020B0502040204020203" pitchFamily="34" charset="-34"/>
                <a:cs typeface="Leelawadee" panose="020B0502040204020203" pitchFamily="34" charset="-34"/>
              </a:rPr>
              <a:t>Solutions to obstacles</a:t>
            </a:r>
          </a:p>
          <a:p>
            <a:r>
              <a:rPr lang="en-US" dirty="0" smtClean="0">
                <a:latin typeface="Leelawadee" panose="020B0502040204020203" pitchFamily="34" charset="-34"/>
                <a:cs typeface="Leelawadee" panose="020B0502040204020203" pitchFamily="34" charset="-34"/>
              </a:rPr>
              <a:t>How implement and nurture/timeline?</a:t>
            </a:r>
          </a:p>
          <a:p>
            <a:r>
              <a:rPr lang="en-US" dirty="0" smtClean="0">
                <a:latin typeface="Leelawadee" panose="020B0502040204020203" pitchFamily="34" charset="-34"/>
                <a:cs typeface="Leelawadee" panose="020B0502040204020203" pitchFamily="34" charset="-34"/>
              </a:rPr>
              <a:t>Measure of success?</a:t>
            </a:r>
            <a:endParaRPr lang="en-US" dirty="0">
              <a:latin typeface="Leelawadee" panose="020B0502040204020203" pitchFamily="34" charset="-34"/>
              <a:cs typeface="Leelawadee" panose="020B0502040204020203" pitchFamily="34" charset="-34"/>
            </a:endParaRPr>
          </a:p>
        </p:txBody>
      </p:sp>
      <p:pic>
        <p:nvPicPr>
          <p:cNvPr id="11266" name="Picture 2" descr="http://www.langevin.com/wp-content/uploads/2013/08/brainstorm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819400"/>
            <a:ext cx="3560618"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74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Leelawadee" panose="020B0502040204020203" pitchFamily="34" charset="-34"/>
                <a:cs typeface="Leelawadee" panose="020B0502040204020203" pitchFamily="34" charset="-34"/>
              </a:rPr>
              <a:t>Role of Administration/Boards</a:t>
            </a:r>
            <a:endParaRPr lang="en-US" dirty="0">
              <a:latin typeface="Leelawadee" panose="020B0502040204020203" pitchFamily="34" charset="-34"/>
              <a:cs typeface="Leelawadee" panose="020B0502040204020203" pitchFamily="34" charset="-34"/>
            </a:endParaRPr>
          </a:p>
        </p:txBody>
      </p:sp>
      <p:sp>
        <p:nvSpPr>
          <p:cNvPr id="3" name="Content Placeholder 2"/>
          <p:cNvSpPr>
            <a:spLocks noGrp="1"/>
          </p:cNvSpPr>
          <p:nvPr>
            <p:ph idx="1"/>
          </p:nvPr>
        </p:nvSpPr>
        <p:spPr>
          <a:xfrm>
            <a:off x="3581400" y="1371600"/>
            <a:ext cx="5410200" cy="4525963"/>
          </a:xfrm>
        </p:spPr>
        <p:txBody>
          <a:bodyPr/>
          <a:lstStyle/>
          <a:p>
            <a:r>
              <a:rPr lang="en-US" dirty="0" smtClean="0">
                <a:latin typeface="Leelawadee" panose="020B0502040204020203" pitchFamily="34" charset="-34"/>
                <a:cs typeface="Leelawadee" panose="020B0502040204020203" pitchFamily="34" charset="-34"/>
              </a:rPr>
              <a:t>Budget for conferences, networking/training opportunities</a:t>
            </a:r>
          </a:p>
          <a:p>
            <a:r>
              <a:rPr lang="en-US" dirty="0" smtClean="0">
                <a:latin typeface="Leelawadee" panose="020B0502040204020203" pitchFamily="34" charset="-34"/>
                <a:cs typeface="Leelawadee" panose="020B0502040204020203" pitchFamily="34" charset="-34"/>
              </a:rPr>
              <a:t>Support professional memberships</a:t>
            </a:r>
          </a:p>
          <a:p>
            <a:r>
              <a:rPr lang="en-US" dirty="0" smtClean="0">
                <a:latin typeface="Leelawadee" panose="020B0502040204020203" pitchFamily="34" charset="-34"/>
                <a:cs typeface="Leelawadee" panose="020B0502040204020203" pitchFamily="34" charset="-34"/>
              </a:rPr>
              <a:t>Allow time, even if no $</a:t>
            </a:r>
          </a:p>
          <a:p>
            <a:r>
              <a:rPr lang="en-US" dirty="0" smtClean="0">
                <a:latin typeface="Leelawadee" panose="020B0502040204020203" pitchFamily="34" charset="-34"/>
                <a:cs typeface="Leelawadee" panose="020B0502040204020203" pitchFamily="34" charset="-34"/>
              </a:rPr>
              <a:t>Write into job descriptions</a:t>
            </a:r>
          </a:p>
          <a:p>
            <a:r>
              <a:rPr lang="en-US" dirty="0" smtClean="0">
                <a:latin typeface="Leelawadee" panose="020B0502040204020203" pitchFamily="34" charset="-34"/>
                <a:cs typeface="Leelawadee" panose="020B0502040204020203" pitchFamily="34" charset="-34"/>
              </a:rPr>
              <a:t>Monthly Reports</a:t>
            </a:r>
            <a:endParaRPr lang="en-US" dirty="0">
              <a:latin typeface="Leelawadee" panose="020B0502040204020203" pitchFamily="34" charset="-34"/>
              <a:cs typeface="Leelawadee" panose="020B0502040204020203" pitchFamily="34" charset="-34"/>
            </a:endParaRPr>
          </a:p>
        </p:txBody>
      </p:sp>
      <p:pic>
        <p:nvPicPr>
          <p:cNvPr id="12291" name="Picture 3" descr="C:\Users\stephanie.squicciari\AppData\Local\Microsoft\Windows\Temporary Internet Files\Content.IE5\6HC9H3B9\MC9002309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2743200"/>
            <a:ext cx="280068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4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latin typeface="Leelawadee" panose="020B0502040204020203" pitchFamily="34" charset="-34"/>
                <a:cs typeface="Leelawadee" panose="020B0502040204020203" pitchFamily="34" charset="-34"/>
              </a:rPr>
              <a:t>Advocate for your teens! </a:t>
            </a:r>
            <a:br>
              <a:rPr lang="en-US" dirty="0" smtClean="0">
                <a:latin typeface="Leelawadee" panose="020B0502040204020203" pitchFamily="34" charset="-34"/>
                <a:cs typeface="Leelawadee" panose="020B0502040204020203" pitchFamily="34" charset="-34"/>
              </a:rPr>
            </a:br>
            <a:r>
              <a:rPr lang="en-US" dirty="0" smtClean="0">
                <a:latin typeface="Leelawadee" panose="020B0502040204020203" pitchFamily="34" charset="-34"/>
                <a:cs typeface="Leelawadee" panose="020B0502040204020203" pitchFamily="34" charset="-34"/>
              </a:rPr>
              <a:t>And for yourself!</a:t>
            </a:r>
            <a:endParaRPr lang="en-US" dirty="0">
              <a:latin typeface="Leelawadee" panose="020B0502040204020203" pitchFamily="34" charset="-34"/>
              <a:cs typeface="Leelawadee" panose="020B0502040204020203" pitchFamily="34" charset="-34"/>
            </a:endParaRPr>
          </a:p>
        </p:txBody>
      </p:sp>
      <p:sp>
        <p:nvSpPr>
          <p:cNvPr id="3" name="Content Placeholder 2"/>
          <p:cNvSpPr>
            <a:spLocks noGrp="1"/>
          </p:cNvSpPr>
          <p:nvPr>
            <p:ph idx="1"/>
          </p:nvPr>
        </p:nvSpPr>
        <p:spPr>
          <a:xfrm>
            <a:off x="304800" y="1905000"/>
            <a:ext cx="5181600" cy="4525963"/>
          </a:xfrm>
        </p:spPr>
        <p:txBody>
          <a:bodyPr/>
          <a:lstStyle/>
          <a:p>
            <a:r>
              <a:rPr lang="en-US" dirty="0" smtClean="0">
                <a:latin typeface="Leelawadee" panose="020B0502040204020203" pitchFamily="34" charset="-34"/>
                <a:cs typeface="Leelawadee" panose="020B0502040204020203" pitchFamily="34" charset="-34"/>
              </a:rPr>
              <a:t>YOU CAN DO IT!</a:t>
            </a:r>
          </a:p>
          <a:p>
            <a:r>
              <a:rPr lang="en-US" dirty="0" smtClean="0">
                <a:latin typeface="Leelawadee" panose="020B0502040204020203" pitchFamily="34" charset="-34"/>
                <a:cs typeface="Leelawadee" panose="020B0502040204020203" pitchFamily="34" charset="-34"/>
              </a:rPr>
              <a:t>Local/Everyday Advocacy</a:t>
            </a:r>
          </a:p>
          <a:p>
            <a:r>
              <a:rPr lang="en-US" smtClean="0">
                <a:latin typeface="Leelawadee" panose="020B0502040204020203" pitchFamily="34" charset="-34"/>
                <a:cs typeface="Leelawadee" panose="020B0502040204020203" pitchFamily="34" charset="-34"/>
              </a:rPr>
              <a:t>Keep statistics</a:t>
            </a:r>
            <a:r>
              <a:rPr lang="en-US" dirty="0" smtClean="0">
                <a:latin typeface="Leelawadee" panose="020B0502040204020203" pitchFamily="34" charset="-34"/>
                <a:cs typeface="Leelawadee" panose="020B0502040204020203" pitchFamily="34" charset="-34"/>
              </a:rPr>
              <a:t>!</a:t>
            </a:r>
          </a:p>
          <a:p>
            <a:r>
              <a:rPr lang="en-US" dirty="0" smtClean="0">
                <a:latin typeface="Leelawadee" panose="020B0502040204020203" pitchFamily="34" charset="-34"/>
                <a:cs typeface="Leelawadee" panose="020B0502040204020203" pitchFamily="34" charset="-34"/>
              </a:rPr>
              <a:t>Keep staff, administration, boards informed</a:t>
            </a:r>
          </a:p>
          <a:p>
            <a:r>
              <a:rPr lang="en-US" dirty="0" smtClean="0">
                <a:latin typeface="Leelawadee" panose="020B0502040204020203" pitchFamily="34" charset="-34"/>
                <a:cs typeface="Leelawadee" panose="020B0502040204020203" pitchFamily="34" charset="-34"/>
              </a:rPr>
              <a:t>YALSA tools</a:t>
            </a:r>
            <a:endParaRPr lang="en-US" dirty="0">
              <a:latin typeface="Leelawadee" panose="020B0502040204020203" pitchFamily="34" charset="-34"/>
              <a:cs typeface="Leelawadee" panose="020B0502040204020203" pitchFamily="34" charset="-34"/>
            </a:endParaRPr>
          </a:p>
        </p:txBody>
      </p:sp>
      <p:pic>
        <p:nvPicPr>
          <p:cNvPr id="13316" name="Picture 4" descr="http://wlsappeals.com/wp-content/uploads/2012/05/iStock_000018220909XSmall1-300x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65652"/>
            <a:ext cx="285750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63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orkingpoint.com/wp-content/uploads/2010/08/blue-q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66800"/>
            <a:ext cx="4343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20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838200"/>
            <a:ext cx="6400800" cy="5181600"/>
          </a:xfrm>
        </p:spPr>
        <p:txBody>
          <a:bodyPr>
            <a:normAutofit/>
          </a:bodyPr>
          <a:lstStyle/>
          <a:p>
            <a:r>
              <a:rPr lang="en-US" sz="2800" dirty="0" smtClean="0">
                <a:latin typeface="Leelawadee" panose="020B0502040204020203" pitchFamily="34" charset="-34"/>
                <a:cs typeface="Leelawadee" panose="020B0502040204020203" pitchFamily="34" charset="-34"/>
              </a:rPr>
              <a:t>9:30-12:00 (10:30/10:45 Break)</a:t>
            </a:r>
          </a:p>
          <a:p>
            <a:r>
              <a:rPr lang="en-US" sz="2800" dirty="0" smtClean="0">
                <a:latin typeface="Leelawadee" panose="020B0502040204020203" pitchFamily="34" charset="-34"/>
                <a:cs typeface="Leelawadee" panose="020B0502040204020203" pitchFamily="34" charset="-34"/>
              </a:rPr>
              <a:t>Introductions</a:t>
            </a:r>
          </a:p>
          <a:p>
            <a:r>
              <a:rPr lang="en-US" sz="2800" dirty="0" smtClean="0">
                <a:latin typeface="Leelawadee" panose="020B0502040204020203" pitchFamily="34" charset="-34"/>
                <a:cs typeface="Leelawadee" panose="020B0502040204020203" pitchFamily="34" charset="-34"/>
              </a:rPr>
              <a:t>Different Library Funding Sources</a:t>
            </a:r>
          </a:p>
          <a:p>
            <a:r>
              <a:rPr lang="en-US" sz="2800" dirty="0" smtClean="0">
                <a:latin typeface="Leelawadee" panose="020B0502040204020203" pitchFamily="34" charset="-34"/>
                <a:cs typeface="Leelawadee" panose="020B0502040204020203" pitchFamily="34" charset="-34"/>
              </a:rPr>
              <a:t>Why Care about Collaborating</a:t>
            </a:r>
          </a:p>
          <a:p>
            <a:r>
              <a:rPr lang="en-US" sz="2800" dirty="0" smtClean="0">
                <a:latin typeface="Leelawadee" panose="020B0502040204020203" pitchFamily="34" charset="-34"/>
                <a:cs typeface="Leelawadee" panose="020B0502040204020203" pitchFamily="34" charset="-34"/>
              </a:rPr>
              <a:t>Examples of Public/School Cooperation/Collaborations</a:t>
            </a:r>
          </a:p>
          <a:p>
            <a:r>
              <a:rPr lang="en-US" sz="2800" dirty="0" smtClean="0">
                <a:latin typeface="Leelawadee" panose="020B0502040204020203" pitchFamily="34" charset="-34"/>
                <a:cs typeface="Leelawadee" panose="020B0502040204020203" pitchFamily="34" charset="-34"/>
              </a:rPr>
              <a:t>Possible Obstacles to Partnerships</a:t>
            </a:r>
          </a:p>
          <a:p>
            <a:r>
              <a:rPr lang="en-US" sz="2800" dirty="0" smtClean="0">
                <a:latin typeface="Leelawadee" panose="020B0502040204020203" pitchFamily="34" charset="-34"/>
                <a:cs typeface="Leelawadee" panose="020B0502040204020203" pitchFamily="34" charset="-34"/>
              </a:rPr>
              <a:t>Brainstorming</a:t>
            </a:r>
          </a:p>
          <a:p>
            <a:r>
              <a:rPr lang="en-US" sz="2800" dirty="0" smtClean="0">
                <a:latin typeface="Leelawadee" panose="020B0502040204020203" pitchFamily="34" charset="-34"/>
                <a:cs typeface="Leelawadee" panose="020B0502040204020203" pitchFamily="34" charset="-34"/>
              </a:rPr>
              <a:t>Trustee/Board Roles</a:t>
            </a:r>
          </a:p>
          <a:p>
            <a:r>
              <a:rPr lang="en-US" sz="2800" dirty="0" smtClean="0">
                <a:latin typeface="Leelawadee" panose="020B0502040204020203" pitchFamily="34" charset="-34"/>
                <a:cs typeface="Leelawadee" panose="020B0502040204020203" pitchFamily="34" charset="-34"/>
              </a:rPr>
              <a:t>Advocacy</a:t>
            </a:r>
          </a:p>
          <a:p>
            <a:endParaRPr lang="en-US" sz="2800" dirty="0">
              <a:latin typeface="Leelawadee" panose="020B0502040204020203" pitchFamily="34" charset="-34"/>
              <a:cs typeface="Leelawadee" panose="020B0502040204020203" pitchFamily="34" charset="-34"/>
            </a:endParaRPr>
          </a:p>
        </p:txBody>
      </p:sp>
      <p:pic>
        <p:nvPicPr>
          <p:cNvPr id="2050" name="Picture 2" descr="http://www.onevisionpt.com/agend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0"/>
            <a:ext cx="156122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onevisionpt.com/agend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443" y="2667000"/>
            <a:ext cx="156122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onevisionpt.com/agend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851" y="4572000"/>
            <a:ext cx="156122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65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5257800" cy="1143000"/>
          </a:xfrm>
        </p:spPr>
        <p:txBody>
          <a:bodyPr/>
          <a:lstStyle/>
          <a:p>
            <a:r>
              <a:rPr lang="en-US" b="1" dirty="0" smtClean="0">
                <a:solidFill>
                  <a:schemeClr val="tx2">
                    <a:lumMod val="60000"/>
                    <a:lumOff val="40000"/>
                  </a:schemeClr>
                </a:solidFill>
                <a:latin typeface="Leelawadee" panose="020B0502040204020203" pitchFamily="34" charset="-34"/>
                <a:cs typeface="Leelawadee" panose="020B0502040204020203" pitchFamily="34" charset="-34"/>
              </a:rPr>
              <a:t>Introductions</a:t>
            </a:r>
            <a:endParaRPr lang="en-US" b="1" dirty="0">
              <a:solidFill>
                <a:schemeClr val="tx2">
                  <a:lumMod val="60000"/>
                  <a:lumOff val="40000"/>
                </a:schemeClr>
              </a:solidFill>
              <a:latin typeface="Leelawadee" panose="020B0502040204020203" pitchFamily="34" charset="-34"/>
              <a:cs typeface="Leelawadee" panose="020B0502040204020203" pitchFamily="34" charset="-34"/>
            </a:endParaRPr>
          </a:p>
        </p:txBody>
      </p:sp>
      <p:pic>
        <p:nvPicPr>
          <p:cNvPr id="3074" name="Picture 2" descr="http://blogs.msdn.com/blogfiles/willy-peter_schaub/WindowsLiveWriter/TFSIntegrationPlatformWhatistheLookupSer_E608/CLIPART_OF_17590_SM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3276600" cy="357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2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uillinfm.co.uk/images/news/BingoWi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99" y="1371600"/>
            <a:ext cx="339842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61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latin typeface="Leelawadee" panose="020B0502040204020203" pitchFamily="34" charset="-34"/>
                <a:cs typeface="Leelawadee" panose="020B0502040204020203" pitchFamily="34" charset="-34"/>
              </a:rPr>
              <a:t>YA/Teen Services </a:t>
            </a:r>
            <a:br>
              <a:rPr lang="en-US" dirty="0" smtClean="0">
                <a:latin typeface="Leelawadee" panose="020B0502040204020203" pitchFamily="34" charset="-34"/>
                <a:cs typeface="Leelawadee" panose="020B0502040204020203" pitchFamily="34" charset="-34"/>
              </a:rPr>
            </a:br>
            <a:r>
              <a:rPr lang="en-US" dirty="0" smtClean="0">
                <a:latin typeface="Leelawadee" panose="020B0502040204020203" pitchFamily="34" charset="-34"/>
                <a:cs typeface="Leelawadee" panose="020B0502040204020203" pitchFamily="34" charset="-34"/>
              </a:rPr>
              <a:t>vs </a:t>
            </a:r>
            <a:br>
              <a:rPr lang="en-US" dirty="0" smtClean="0">
                <a:latin typeface="Leelawadee" panose="020B0502040204020203" pitchFamily="34" charset="-34"/>
                <a:cs typeface="Leelawadee" panose="020B0502040204020203" pitchFamily="34" charset="-34"/>
              </a:rPr>
            </a:br>
            <a:r>
              <a:rPr lang="en-US" dirty="0" smtClean="0">
                <a:latin typeface="Leelawadee" panose="020B0502040204020203" pitchFamily="34" charset="-34"/>
                <a:cs typeface="Leelawadee" panose="020B0502040204020203" pitchFamily="34" charset="-34"/>
              </a:rPr>
              <a:t>Children’s Services</a:t>
            </a:r>
            <a:endParaRPr lang="en-US" dirty="0">
              <a:latin typeface="Leelawadee" panose="020B0502040204020203" pitchFamily="34" charset="-34"/>
              <a:cs typeface="Leelawadee" panose="020B0502040204020203" pitchFamily="34" charset="-34"/>
            </a:endParaRPr>
          </a:p>
        </p:txBody>
      </p:sp>
      <p:pic>
        <p:nvPicPr>
          <p:cNvPr id="3076" name="Picture 4" descr="http://www.everydayok.com/wp-content/uploads/2009/07/hello-kitty-with-flower-spot-5-differen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891" y="2286000"/>
            <a:ext cx="5143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35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1600200"/>
            <a:ext cx="5791200" cy="4525963"/>
          </a:xfrm>
        </p:spPr>
        <p:txBody>
          <a:bodyPr/>
          <a:lstStyle/>
          <a:p>
            <a:r>
              <a:rPr lang="en-US" dirty="0" smtClean="0">
                <a:latin typeface="Leelawadee" panose="020B0502040204020203" pitchFamily="34" charset="-34"/>
                <a:cs typeface="Leelawadee" panose="020B0502040204020203" pitchFamily="34" charset="-34"/>
              </a:rPr>
              <a:t>Celebrate Successes</a:t>
            </a:r>
          </a:p>
          <a:p>
            <a:r>
              <a:rPr lang="en-US" dirty="0" smtClean="0">
                <a:latin typeface="Leelawadee" panose="020B0502040204020203" pitchFamily="34" charset="-34"/>
                <a:cs typeface="Leelawadee" panose="020B0502040204020203" pitchFamily="34" charset="-34"/>
              </a:rPr>
              <a:t>Nothing wrong with “failure”</a:t>
            </a:r>
          </a:p>
          <a:p>
            <a:r>
              <a:rPr lang="en-US" dirty="0" smtClean="0">
                <a:latin typeface="Leelawadee" panose="020B0502040204020203" pitchFamily="34" charset="-34"/>
                <a:cs typeface="Leelawadee" panose="020B0502040204020203" pitchFamily="34" charset="-34"/>
              </a:rPr>
              <a:t>Learn from the tries</a:t>
            </a:r>
          </a:p>
          <a:p>
            <a:pPr lvl="1"/>
            <a:r>
              <a:rPr lang="en-US" dirty="0" smtClean="0">
                <a:latin typeface="Leelawadee" panose="020B0502040204020203" pitchFamily="34" charset="-34"/>
                <a:cs typeface="Leelawadee" panose="020B0502040204020203" pitchFamily="34" charset="-34"/>
              </a:rPr>
              <a:t>Tweak or Abandon</a:t>
            </a:r>
          </a:p>
          <a:p>
            <a:pPr lvl="1"/>
            <a:r>
              <a:rPr lang="en-US" dirty="0" smtClean="0">
                <a:latin typeface="Leelawadee" panose="020B0502040204020203" pitchFamily="34" charset="-34"/>
                <a:cs typeface="Leelawadee" panose="020B0502040204020203" pitchFamily="34" charset="-34"/>
              </a:rPr>
              <a:t>Never know what is possible until you try/ask</a:t>
            </a:r>
            <a:endParaRPr lang="en-US" dirty="0">
              <a:latin typeface="Leelawadee" panose="020B0502040204020203" pitchFamily="34" charset="-34"/>
              <a:cs typeface="Leelawadee" panose="020B0502040204020203" pitchFamily="34" charset="-34"/>
            </a:endParaRPr>
          </a:p>
        </p:txBody>
      </p:sp>
      <p:pic>
        <p:nvPicPr>
          <p:cNvPr id="4098" name="Picture 2" descr="C:\Users\stephanie.squicciari\AppData\Local\Microsoft\Windows\Temporary Internet Files\Content.IE5\39ETZXF4\MP9004423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066800"/>
            <a:ext cx="2362200" cy="157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5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800100"/>
            <a:ext cx="6553200" cy="1143000"/>
          </a:xfrm>
        </p:spPr>
        <p:txBody>
          <a:bodyPr>
            <a:normAutofit fontScale="90000"/>
          </a:bodyPr>
          <a:lstStyle/>
          <a:p>
            <a:r>
              <a:rPr lang="en-US" b="1" dirty="0" smtClean="0">
                <a:solidFill>
                  <a:srgbClr val="00B050"/>
                </a:solidFill>
                <a:latin typeface="Leelawadee" panose="020B0502040204020203" pitchFamily="34" charset="-34"/>
                <a:cs typeface="Leelawadee" panose="020B0502040204020203" pitchFamily="34" charset="-34"/>
              </a:rPr>
              <a:t>Different Library Districts</a:t>
            </a:r>
            <a:br>
              <a:rPr lang="en-US" b="1" dirty="0" smtClean="0">
                <a:solidFill>
                  <a:srgbClr val="00B050"/>
                </a:solidFill>
                <a:latin typeface="Leelawadee" panose="020B0502040204020203" pitchFamily="34" charset="-34"/>
                <a:cs typeface="Leelawadee" panose="020B0502040204020203" pitchFamily="34" charset="-34"/>
              </a:rPr>
            </a:br>
            <a:r>
              <a:rPr lang="en-US" b="1" dirty="0" smtClean="0">
                <a:solidFill>
                  <a:srgbClr val="00B050"/>
                </a:solidFill>
                <a:latin typeface="Leelawadee" panose="020B0502040204020203" pitchFamily="34" charset="-34"/>
                <a:cs typeface="Leelawadee" panose="020B0502040204020203" pitchFamily="34" charset="-34"/>
              </a:rPr>
              <a:t>Budget/Funding Sources</a:t>
            </a:r>
            <a:endParaRPr lang="en-US" b="1" dirty="0">
              <a:solidFill>
                <a:srgbClr val="00B050"/>
              </a:solidFill>
              <a:latin typeface="Leelawadee" panose="020B0502040204020203" pitchFamily="34" charset="-34"/>
              <a:cs typeface="Leelawadee" panose="020B0502040204020203" pitchFamily="34" charset="-34"/>
            </a:endParaRPr>
          </a:p>
        </p:txBody>
      </p:sp>
      <p:sp>
        <p:nvSpPr>
          <p:cNvPr id="3" name="Content Placeholder 2"/>
          <p:cNvSpPr>
            <a:spLocks noGrp="1"/>
          </p:cNvSpPr>
          <p:nvPr>
            <p:ph idx="1"/>
          </p:nvPr>
        </p:nvSpPr>
        <p:spPr>
          <a:xfrm>
            <a:off x="762000" y="2286000"/>
            <a:ext cx="7924800" cy="3840163"/>
          </a:xfrm>
        </p:spPr>
        <p:txBody>
          <a:bodyPr/>
          <a:lstStyle/>
          <a:p>
            <a:r>
              <a:rPr lang="en-US" dirty="0" smtClean="0">
                <a:latin typeface="Leelawadee" panose="020B0502040204020203" pitchFamily="34" charset="-34"/>
                <a:cs typeface="Leelawadee" panose="020B0502040204020203" pitchFamily="34" charset="-34"/>
              </a:rPr>
              <a:t>How have yours impacted services to teens?</a:t>
            </a:r>
          </a:p>
          <a:p>
            <a:r>
              <a:rPr lang="en-US" dirty="0" smtClean="0">
                <a:latin typeface="Leelawadee" panose="020B0502040204020203" pitchFamily="34" charset="-34"/>
                <a:cs typeface="Leelawadee" panose="020B0502040204020203" pitchFamily="34" charset="-34"/>
              </a:rPr>
              <a:t>Equity of impact along other populations served?</a:t>
            </a:r>
          </a:p>
          <a:p>
            <a:r>
              <a:rPr lang="en-US" dirty="0" smtClean="0">
                <a:latin typeface="Leelawadee" panose="020B0502040204020203" pitchFamily="34" charset="-34"/>
                <a:cs typeface="Leelawadee" panose="020B0502040204020203" pitchFamily="34" charset="-34"/>
              </a:rPr>
              <a:t>Partnering/Collaboration can help avoid burnout AND with budget tightening!</a:t>
            </a:r>
            <a:endParaRPr lang="en-US" dirty="0">
              <a:latin typeface="Leelawadee" panose="020B0502040204020203" pitchFamily="34" charset="-34"/>
              <a:cs typeface="Leelawadee" panose="020B0502040204020203" pitchFamily="34" charset="-34"/>
            </a:endParaRPr>
          </a:p>
        </p:txBody>
      </p:sp>
      <p:pic>
        <p:nvPicPr>
          <p:cNvPr id="6146" name="Picture 2" descr="C:\Users\stephanie.squicciari\AppData\Local\Microsoft\Windows\Temporary Internet Files\Content.IE5\9J8WUZ5Q\MC9004413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52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27" y="609600"/>
            <a:ext cx="5588000" cy="1143000"/>
          </a:xfrm>
        </p:spPr>
        <p:txBody>
          <a:bodyPr>
            <a:normAutofit fontScale="90000"/>
          </a:bodyPr>
          <a:lstStyle/>
          <a:p>
            <a:r>
              <a:rPr lang="en-US" dirty="0" smtClean="0">
                <a:latin typeface="Leelawadee" panose="020B0502040204020203" pitchFamily="34" charset="-34"/>
                <a:cs typeface="Leelawadee" panose="020B0502040204020203" pitchFamily="34" charset="-34"/>
              </a:rPr>
              <a:t>Why should we care about partnering?</a:t>
            </a:r>
            <a:endParaRPr lang="en-US" dirty="0">
              <a:latin typeface="Leelawadee" panose="020B0502040204020203" pitchFamily="34" charset="-34"/>
              <a:cs typeface="Leelawadee" panose="020B0502040204020203" pitchFamily="34" charset="-34"/>
            </a:endParaRPr>
          </a:p>
        </p:txBody>
      </p:sp>
      <p:sp>
        <p:nvSpPr>
          <p:cNvPr id="3" name="Content Placeholder 2"/>
          <p:cNvSpPr>
            <a:spLocks noGrp="1"/>
          </p:cNvSpPr>
          <p:nvPr>
            <p:ph idx="1"/>
          </p:nvPr>
        </p:nvSpPr>
        <p:spPr>
          <a:xfrm>
            <a:off x="457200" y="2438400"/>
            <a:ext cx="8686800" cy="3687763"/>
          </a:xfrm>
        </p:spPr>
        <p:txBody>
          <a:bodyPr>
            <a:normAutofit fontScale="92500" lnSpcReduction="10000"/>
          </a:bodyPr>
          <a:lstStyle/>
          <a:p>
            <a:r>
              <a:rPr lang="en-US" dirty="0" smtClean="0">
                <a:latin typeface="Leelawadee" panose="020B0502040204020203" pitchFamily="34" charset="-34"/>
                <a:cs typeface="Leelawadee" panose="020B0502040204020203" pitchFamily="34" charset="-34"/>
              </a:rPr>
              <a:t>Being asked to do more with less</a:t>
            </a:r>
          </a:p>
          <a:p>
            <a:r>
              <a:rPr lang="en-US" dirty="0" smtClean="0">
                <a:latin typeface="Leelawadee" panose="020B0502040204020203" pitchFamily="34" charset="-34"/>
                <a:cs typeface="Leelawadee" panose="020B0502040204020203" pitchFamily="34" charset="-34"/>
              </a:rPr>
              <a:t>Strengthen service to teens (and all patrons)</a:t>
            </a:r>
          </a:p>
          <a:p>
            <a:r>
              <a:rPr lang="en-US" dirty="0" smtClean="0">
                <a:latin typeface="Leelawadee" panose="020B0502040204020203" pitchFamily="34" charset="-34"/>
                <a:cs typeface="Leelawadee" panose="020B0502040204020203" pitchFamily="34" charset="-34"/>
              </a:rPr>
              <a:t>Stretch budgets by sharing</a:t>
            </a:r>
          </a:p>
          <a:p>
            <a:r>
              <a:rPr lang="en-US" dirty="0" smtClean="0">
                <a:latin typeface="Leelawadee" panose="020B0502040204020203" pitchFamily="34" charset="-34"/>
                <a:cs typeface="Leelawadee" panose="020B0502040204020203" pitchFamily="34" charset="-34"/>
              </a:rPr>
              <a:t>Make connections with community</a:t>
            </a:r>
          </a:p>
          <a:p>
            <a:r>
              <a:rPr lang="en-US" dirty="0" smtClean="0">
                <a:latin typeface="Leelawadee" panose="020B0502040204020203" pitchFamily="34" charset="-34"/>
                <a:cs typeface="Leelawadee" panose="020B0502040204020203" pitchFamily="34" charset="-34"/>
              </a:rPr>
              <a:t>Current and future voters!</a:t>
            </a:r>
          </a:p>
          <a:p>
            <a:r>
              <a:rPr lang="en-US" dirty="0" smtClean="0">
                <a:latin typeface="Leelawadee" panose="020B0502040204020203" pitchFamily="34" charset="-34"/>
                <a:cs typeface="Leelawadee" panose="020B0502040204020203" pitchFamily="34" charset="-34"/>
              </a:rPr>
              <a:t>Grants: Blessing or Curse or both?</a:t>
            </a:r>
          </a:p>
          <a:p>
            <a:r>
              <a:rPr lang="en-US" dirty="0" smtClean="0">
                <a:latin typeface="Leelawadee" panose="020B0502040204020203" pitchFamily="34" charset="-34"/>
                <a:cs typeface="Leelawadee" panose="020B0502040204020203" pitchFamily="34" charset="-34"/>
              </a:rPr>
              <a:t>Hopefully avoid burnout by sharing load!</a:t>
            </a:r>
            <a:endParaRPr lang="en-US" dirty="0">
              <a:latin typeface="Leelawadee" panose="020B0502040204020203" pitchFamily="34" charset="-34"/>
              <a:cs typeface="Leelawadee" panose="020B0502040204020203" pitchFamily="34" charset="-34"/>
            </a:endParaRPr>
          </a:p>
        </p:txBody>
      </p:sp>
      <p:pic>
        <p:nvPicPr>
          <p:cNvPr id="7170" name="Picture 2" descr="http://www.followrene.us/wp-content/uploads/2012/12/W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2209800" cy="246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9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smtClean="0">
                <a:solidFill>
                  <a:srgbClr val="00B0F0"/>
                </a:solidFill>
              </a:rPr>
              <a:t>Examples of Public and School Library Cooperation/Collaborations</a:t>
            </a:r>
            <a:endParaRPr lang="en-US" b="1" dirty="0">
              <a:solidFill>
                <a:srgbClr val="00B0F0"/>
              </a:solidFill>
            </a:endParaRPr>
          </a:p>
        </p:txBody>
      </p:sp>
      <p:pic>
        <p:nvPicPr>
          <p:cNvPr id="8194" name="Picture 2" descr="http://scm-l3.technorati.com/11/10/18/54143/collaboration.jpeg?t=20111018151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840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750</Words>
  <Application>Microsoft Office PowerPoint</Application>
  <PresentationFormat>On-screen Show (4:3)</PresentationFormat>
  <Paragraphs>119</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Serving Teens: Trying to Do More with Less (Without Burning Out)</vt:lpstr>
      <vt:lpstr>PowerPoint Presentation</vt:lpstr>
      <vt:lpstr>Introductions</vt:lpstr>
      <vt:lpstr>PowerPoint Presentation</vt:lpstr>
      <vt:lpstr>YA/Teen Services  vs  Children’s Services</vt:lpstr>
      <vt:lpstr>PowerPoint Presentation</vt:lpstr>
      <vt:lpstr>Different Library Districts Budget/Funding Sources</vt:lpstr>
      <vt:lpstr>Why should we care about partnering?</vt:lpstr>
      <vt:lpstr>Examples of Public and School Library Cooperation/Collaborations</vt:lpstr>
      <vt:lpstr>Some Common Threads to Successful Partnerships/Collaborations</vt:lpstr>
      <vt:lpstr>Possible Obstacles?</vt:lpstr>
      <vt:lpstr>Brainstorming!</vt:lpstr>
      <vt:lpstr>Role of Administration/Boards</vt:lpstr>
      <vt:lpstr>Advocate for your teens!  And for yourself!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Teens: Trying to Do More with Less (Without Burning Out)</dc:title>
  <dc:creator>Stephanie Squicciarini</dc:creator>
  <cp:lastModifiedBy>Stephanie Squicciarini</cp:lastModifiedBy>
  <cp:revision>35</cp:revision>
  <cp:lastPrinted>2014-04-15T16:15:39Z</cp:lastPrinted>
  <dcterms:created xsi:type="dcterms:W3CDTF">2014-04-15T14:40:08Z</dcterms:created>
  <dcterms:modified xsi:type="dcterms:W3CDTF">2014-04-16T15:19:06Z</dcterms:modified>
</cp:coreProperties>
</file>