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6"/>
  </p:handoutMasterIdLst>
  <p:sldIdLst>
    <p:sldId id="256" r:id="rId2"/>
    <p:sldId id="257" r:id="rId3"/>
    <p:sldId id="258" r:id="rId4"/>
    <p:sldId id="303" r:id="rId5"/>
    <p:sldId id="269" r:id="rId6"/>
    <p:sldId id="270" r:id="rId7"/>
    <p:sldId id="271" r:id="rId8"/>
    <p:sldId id="273" r:id="rId9"/>
    <p:sldId id="272" r:id="rId10"/>
    <p:sldId id="304" r:id="rId11"/>
    <p:sldId id="305" r:id="rId12"/>
    <p:sldId id="306" r:id="rId13"/>
    <p:sldId id="309" r:id="rId14"/>
    <p:sldId id="308" r:id="rId15"/>
    <p:sldId id="307" r:id="rId16"/>
    <p:sldId id="260" r:id="rId17"/>
    <p:sldId id="259" r:id="rId18"/>
    <p:sldId id="261" r:id="rId19"/>
    <p:sldId id="262" r:id="rId20"/>
    <p:sldId id="263" r:id="rId21"/>
    <p:sldId id="264" r:id="rId22"/>
    <p:sldId id="265" r:id="rId23"/>
    <p:sldId id="266" r:id="rId24"/>
    <p:sldId id="267" r:id="rId25"/>
    <p:sldId id="286" r:id="rId26"/>
    <p:sldId id="268" r:id="rId27"/>
    <p:sldId id="274" r:id="rId28"/>
    <p:sldId id="276" r:id="rId29"/>
    <p:sldId id="277" r:id="rId30"/>
    <p:sldId id="278" r:id="rId31"/>
    <p:sldId id="313" r:id="rId32"/>
    <p:sldId id="279" r:id="rId33"/>
    <p:sldId id="280" r:id="rId34"/>
    <p:sldId id="281" r:id="rId35"/>
    <p:sldId id="282" r:id="rId36"/>
    <p:sldId id="283" r:id="rId37"/>
    <p:sldId id="287" r:id="rId38"/>
    <p:sldId id="285" r:id="rId39"/>
    <p:sldId id="288" r:id="rId40"/>
    <p:sldId id="289" r:id="rId41"/>
    <p:sldId id="291" r:id="rId42"/>
    <p:sldId id="290" r:id="rId43"/>
    <p:sldId id="292" r:id="rId44"/>
    <p:sldId id="293" r:id="rId45"/>
    <p:sldId id="294" r:id="rId46"/>
    <p:sldId id="296" r:id="rId47"/>
    <p:sldId id="299" r:id="rId48"/>
    <p:sldId id="302" r:id="rId49"/>
    <p:sldId id="295" r:id="rId50"/>
    <p:sldId id="300" r:id="rId51"/>
    <p:sldId id="301" r:id="rId52"/>
    <p:sldId id="297" r:id="rId53"/>
    <p:sldId id="298" r:id="rId54"/>
    <p:sldId id="311" r:id="rId55"/>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p:scale>
          <a:sx n="107" d="100"/>
          <a:sy n="107" d="100"/>
        </p:scale>
        <p:origin x="-8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4845679012345998E-2"/>
          <c:y val="0.18446648169230068"/>
          <c:w val="0.84104938271604934"/>
          <c:h val="0.72181580462369466"/>
        </c:manualLayout>
      </c:layout>
      <c:pie3DChart>
        <c:varyColors val="1"/>
        <c:ser>
          <c:idx val="0"/>
          <c:order val="0"/>
          <c:tx>
            <c:strRef>
              <c:f>Sheet1!$B$1</c:f>
              <c:strCache>
                <c:ptCount val="1"/>
                <c:pt idx="0">
                  <c:v>Accounts</c:v>
                </c:pt>
              </c:strCache>
            </c:strRef>
          </c:tx>
          <c:explosion val="25"/>
          <c:dPt>
            <c:idx val="0"/>
            <c:bubble3D val="0"/>
            <c:explosion val="23"/>
            <c:spPr>
              <a:solidFill>
                <a:schemeClr val="accent1">
                  <a:lumMod val="50000"/>
                </a:schemeClr>
              </a:solidFill>
            </c:spPr>
          </c:dPt>
          <c:dPt>
            <c:idx val="1"/>
            <c:bubble3D val="0"/>
            <c:explosion val="22"/>
            <c:spPr>
              <a:solidFill>
                <a:srgbClr val="0070C0"/>
              </a:solidFill>
            </c:spPr>
          </c:dPt>
          <c:dPt>
            <c:idx val="2"/>
            <c:bubble3D val="0"/>
            <c:spPr>
              <a:solidFill>
                <a:schemeClr val="bg2"/>
              </a:solidFill>
            </c:spPr>
          </c:dPt>
          <c:dPt>
            <c:idx val="3"/>
            <c:bubble3D val="0"/>
            <c:spPr>
              <a:solidFill>
                <a:schemeClr val="tx2">
                  <a:lumMod val="20000"/>
                  <a:lumOff val="80000"/>
                </a:schemeClr>
              </a:solidFill>
            </c:spPr>
          </c:dPt>
          <c:dLbls>
            <c:txPr>
              <a:bodyPr/>
              <a:lstStyle/>
              <a:p>
                <a:pPr>
                  <a:defRPr sz="2000" b="1">
                    <a:solidFill>
                      <a:schemeClr val="tx1"/>
                    </a:solidFill>
                  </a:defRPr>
                </a:pPr>
                <a:endParaRPr lang="en-US"/>
              </a:p>
            </c:txPr>
            <c:showLegendKey val="0"/>
            <c:showVal val="0"/>
            <c:showCatName val="1"/>
            <c:showSerName val="0"/>
            <c:showPercent val="0"/>
            <c:showBubbleSize val="0"/>
            <c:showLeaderLines val="1"/>
          </c:dLbls>
          <c:cat>
            <c:strRef>
              <c:f>Sheet1!$A$2:$A$5</c:f>
              <c:strCache>
                <c:ptCount val="4"/>
                <c:pt idx="0">
                  <c:v>Checking 1</c:v>
                </c:pt>
                <c:pt idx="1">
                  <c:v>Checking 2</c:v>
                </c:pt>
                <c:pt idx="2">
                  <c:v>Petty Cash</c:v>
                </c:pt>
                <c:pt idx="3">
                  <c:v>Savings </c:v>
                </c:pt>
              </c:strCache>
            </c:strRef>
          </c:cat>
          <c:val>
            <c:numRef>
              <c:f>Sheet1!$B$2:$B$5</c:f>
              <c:numCache>
                <c:formatCode>"$"#,##0</c:formatCode>
                <c:ptCount val="4"/>
                <c:pt idx="0">
                  <c:v>8800</c:v>
                </c:pt>
                <c:pt idx="1">
                  <c:v>1800</c:v>
                </c:pt>
                <c:pt idx="2">
                  <c:v>200</c:v>
                </c:pt>
                <c:pt idx="3">
                  <c:v>30884.75</c:v>
                </c:pt>
              </c:numCache>
            </c:numRef>
          </c:val>
        </c:ser>
        <c:dLbls>
          <c:showLegendKey val="0"/>
          <c:showVal val="0"/>
          <c:showCatName val="0"/>
          <c:showSerName val="0"/>
          <c:showPercent val="1"/>
          <c:showBubbleSize val="0"/>
          <c:showLeaderLines val="1"/>
        </c:dLbls>
      </c:pie3DChart>
    </c:plotArea>
    <c:plotVisOnly val="1"/>
    <c:dispBlanksAs val="gap"/>
    <c:showDLblsOverMax val="0"/>
  </c:chart>
  <c:spPr>
    <a:gradFill rotWithShape="1">
      <a:gsLst>
        <a:gs pos="0">
          <a:schemeClr val="accent4">
            <a:tint val="98000"/>
            <a:shade val="25000"/>
            <a:satMod val="250000"/>
          </a:schemeClr>
        </a:gs>
        <a:gs pos="68000">
          <a:schemeClr val="accent4">
            <a:tint val="86000"/>
            <a:satMod val="115000"/>
          </a:schemeClr>
        </a:gs>
        <a:gs pos="100000">
          <a:schemeClr val="accent4">
            <a:tint val="50000"/>
            <a:satMod val="150000"/>
          </a:schemeClr>
        </a:gs>
      </a:gsLst>
      <a:path path="circle">
        <a:fillToRect l="50000" t="130000" r="50000" b="-30000"/>
      </a:path>
    </a:gradFill>
    <a:ln>
      <a:noFill/>
    </a:ln>
    <a:effectLst>
      <a:outerShdw blurRad="57150" dist="38100" dir="5400000" algn="ctr" rotWithShape="0">
        <a:schemeClr val="accent4">
          <a:shade val="9000"/>
          <a:satMod val="105000"/>
          <a:alpha val="48000"/>
        </a:schemeClr>
      </a:outerShdw>
    </a:effectLst>
    <a:scene3d>
      <a:camera prst="orthographicFront" fov="0">
        <a:rot lat="0" lon="0" rev="0"/>
      </a:camera>
      <a:lightRig rig="glow" dir="tl">
        <a:rot lat="0" lon="0" rev="900000"/>
      </a:lightRig>
    </a:scene3d>
    <a:sp3d prstMaterial="powder">
      <a:bevelT w="25400" h="38100"/>
    </a:sp3d>
  </c:spPr>
  <c:txPr>
    <a:bodyPr/>
    <a:lstStyle/>
    <a:p>
      <a:pPr>
        <a:defRPr>
          <a:solidFill>
            <a:schemeClr val="lt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9900" cy="460375"/>
          </a:xfrm>
          <a:prstGeom prst="rect">
            <a:avLst/>
          </a:prstGeom>
        </p:spPr>
        <p:txBody>
          <a:bodyPr vert="horz" lIns="91433" tIns="45716" rIns="91433" bIns="45716" rtlCol="0"/>
          <a:lstStyle>
            <a:lvl1pPr algn="l">
              <a:defRPr sz="1200"/>
            </a:lvl1pPr>
          </a:lstStyle>
          <a:p>
            <a:endParaRPr lang="en-US"/>
          </a:p>
        </p:txBody>
      </p:sp>
      <p:sp>
        <p:nvSpPr>
          <p:cNvPr id="3" name="Date Placeholder 2"/>
          <p:cNvSpPr>
            <a:spLocks noGrp="1"/>
          </p:cNvSpPr>
          <p:nvPr>
            <p:ph type="dt" sz="quarter" idx="1"/>
          </p:nvPr>
        </p:nvSpPr>
        <p:spPr>
          <a:xfrm>
            <a:off x="3935414" y="0"/>
            <a:ext cx="3009900" cy="460375"/>
          </a:xfrm>
          <a:prstGeom prst="rect">
            <a:avLst/>
          </a:prstGeom>
        </p:spPr>
        <p:txBody>
          <a:bodyPr vert="horz" lIns="91433" tIns="45716" rIns="91433" bIns="45716" rtlCol="0"/>
          <a:lstStyle>
            <a:lvl1pPr algn="r">
              <a:defRPr sz="1200"/>
            </a:lvl1pPr>
          </a:lstStyle>
          <a:p>
            <a:fld id="{E18D8A99-E699-4235-92F0-97380A590922}" type="datetimeFigureOut">
              <a:rPr lang="en-US" smtClean="0"/>
              <a:pPr/>
              <a:t>12/10/2013</a:t>
            </a:fld>
            <a:endParaRPr lang="en-US"/>
          </a:p>
        </p:txBody>
      </p:sp>
      <p:sp>
        <p:nvSpPr>
          <p:cNvPr id="4" name="Footer Placeholder 3"/>
          <p:cNvSpPr>
            <a:spLocks noGrp="1"/>
          </p:cNvSpPr>
          <p:nvPr>
            <p:ph type="ftr" sz="quarter" idx="2"/>
          </p:nvPr>
        </p:nvSpPr>
        <p:spPr>
          <a:xfrm>
            <a:off x="1" y="8758239"/>
            <a:ext cx="3009900" cy="460375"/>
          </a:xfrm>
          <a:prstGeom prst="rect">
            <a:avLst/>
          </a:prstGeom>
        </p:spPr>
        <p:txBody>
          <a:bodyPr vert="horz" lIns="91433" tIns="45716" rIns="91433"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35414" y="8758239"/>
            <a:ext cx="3009900" cy="460375"/>
          </a:xfrm>
          <a:prstGeom prst="rect">
            <a:avLst/>
          </a:prstGeom>
        </p:spPr>
        <p:txBody>
          <a:bodyPr vert="horz" lIns="91433" tIns="45716" rIns="91433" bIns="45716" rtlCol="0" anchor="b"/>
          <a:lstStyle>
            <a:lvl1pPr algn="r">
              <a:defRPr sz="1200"/>
            </a:lvl1pPr>
          </a:lstStyle>
          <a:p>
            <a:fld id="{90B7848C-481D-4C48-B956-41CD51B902A1}" type="slidenum">
              <a:rPr lang="en-US" smtClean="0"/>
              <a:pPr/>
              <a:t>‹#›</a:t>
            </a:fld>
            <a:endParaRPr lang="en-US"/>
          </a:p>
        </p:txBody>
      </p:sp>
    </p:spTree>
    <p:extLst>
      <p:ext uri="{BB962C8B-B14F-4D97-AF65-F5344CB8AC3E}">
        <p14:creationId xmlns:p14="http://schemas.microsoft.com/office/powerpoint/2010/main" val="37045935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D6E9BA-0A75-4DB6-A5EC-CE438C936551}" type="datetimeFigureOut">
              <a:rPr lang="en-US" smtClean="0"/>
              <a:pPr/>
              <a:t>12/10/2013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76211C6-6BE2-4D08-8608-555916D223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D6E9BA-0A75-4DB6-A5EC-CE438C936551}"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11C6-6BE2-4D08-8608-555916D223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D6E9BA-0A75-4DB6-A5EC-CE438C936551}"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11C6-6BE2-4D08-8608-555916D223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D6E9BA-0A75-4DB6-A5EC-CE438C936551}"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11C6-6BE2-4D08-8608-555916D223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D6E9BA-0A75-4DB6-A5EC-CE438C936551}"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11C6-6BE2-4D08-8608-555916D223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D6E9BA-0A75-4DB6-A5EC-CE438C936551}"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211C6-6BE2-4D08-8608-555916D223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D6E9BA-0A75-4DB6-A5EC-CE438C936551}" type="datetimeFigureOut">
              <a:rPr lang="en-US" smtClean="0"/>
              <a:pPr/>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6211C6-6BE2-4D08-8608-555916D223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D6E9BA-0A75-4DB6-A5EC-CE438C936551}" type="datetimeFigureOut">
              <a:rPr lang="en-US" smtClean="0"/>
              <a:pPr/>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211C6-6BE2-4D08-8608-555916D223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6E9BA-0A75-4DB6-A5EC-CE438C936551}" type="datetimeFigureOut">
              <a:rPr lang="en-US" smtClean="0"/>
              <a:pPr/>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6211C6-6BE2-4D08-8608-555916D223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D6E9BA-0A75-4DB6-A5EC-CE438C936551}"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211C6-6BE2-4D08-8608-555916D223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D6E9BA-0A75-4DB6-A5EC-CE438C936551}"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76211C6-6BE2-4D08-8608-555916D223F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D6E9BA-0A75-4DB6-A5EC-CE438C936551}" type="datetimeFigureOut">
              <a:rPr lang="en-US" smtClean="0"/>
              <a:pPr/>
              <a:t>12/10/2013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76211C6-6BE2-4D08-8608-555916D223F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collect.bto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7851648" cy="1905000"/>
          </a:xfrm>
        </p:spPr>
        <p:txBody>
          <a:bodyPr>
            <a:noAutofit/>
          </a:bodyPr>
          <a:lstStyle/>
          <a:p>
            <a:r>
              <a:rPr lang="en-US" sz="6600" dirty="0" smtClean="0"/>
              <a:t>Fear, </a:t>
            </a:r>
            <a:r>
              <a:rPr lang="en-US" sz="6600" dirty="0" smtClean="0"/>
              <a:t>Frustration, </a:t>
            </a:r>
            <a:r>
              <a:rPr lang="en-US" sz="6600" dirty="0" smtClean="0"/>
              <a:t/>
            </a:r>
            <a:br>
              <a:rPr lang="en-US" sz="6600" dirty="0" smtClean="0"/>
            </a:br>
            <a:r>
              <a:rPr lang="en-US" sz="6600" dirty="0" smtClean="0"/>
              <a:t>and Finances! :</a:t>
            </a:r>
            <a:endParaRPr lang="en-US" sz="6600" dirty="0"/>
          </a:p>
        </p:txBody>
      </p:sp>
      <p:sp>
        <p:nvSpPr>
          <p:cNvPr id="3" name="Subtitle 2"/>
          <p:cNvSpPr>
            <a:spLocks noGrp="1"/>
          </p:cNvSpPr>
          <p:nvPr>
            <p:ph type="subTitle" idx="1"/>
          </p:nvPr>
        </p:nvSpPr>
        <p:spPr>
          <a:xfrm>
            <a:off x="533400" y="3228536"/>
            <a:ext cx="7854696" cy="2867464"/>
          </a:xfrm>
        </p:spPr>
        <p:txBody>
          <a:bodyPr>
            <a:normAutofit/>
          </a:bodyPr>
          <a:lstStyle/>
          <a:p>
            <a:r>
              <a:rPr lang="en-US" sz="3000" dirty="0" smtClean="0"/>
              <a:t>A Closer Look at </a:t>
            </a:r>
            <a:r>
              <a:rPr lang="en-US" sz="3000" dirty="0" smtClean="0"/>
              <a:t>the</a:t>
            </a:r>
            <a:endParaRPr lang="en-US" sz="3000" dirty="0" smtClean="0"/>
          </a:p>
          <a:p>
            <a:r>
              <a:rPr lang="en-US" sz="3000" dirty="0" smtClean="0"/>
              <a:t>Annual Report Financial Section</a:t>
            </a:r>
          </a:p>
          <a:p>
            <a:endParaRPr lang="en-US" dirty="0" smtClean="0"/>
          </a:p>
          <a:p>
            <a:endParaRPr lang="en-US" dirty="0" smtClean="0"/>
          </a:p>
          <a:p>
            <a:pPr algn="l"/>
            <a:r>
              <a:rPr lang="en-US" sz="1800" i="1" dirty="0" smtClean="0"/>
              <a:t>Many thanks to original author Dawn Vincent,</a:t>
            </a:r>
          </a:p>
          <a:p>
            <a:pPr algn="l"/>
            <a:r>
              <a:rPr lang="en-US" sz="1800" i="1" dirty="0" smtClean="0"/>
              <a:t>NCLS! </a:t>
            </a:r>
            <a:r>
              <a:rPr lang="en-US" sz="1800" i="1" dirty="0" smtClean="0"/>
              <a:t>Reprinted with permission with minor edits.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5181600"/>
            <a:ext cx="2514600" cy="7746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85800"/>
            <a:ext cx="8229600" cy="990600"/>
          </a:xfrm>
        </p:spPr>
        <p:txBody>
          <a:bodyPr>
            <a:normAutofit/>
          </a:bodyPr>
          <a:lstStyle/>
          <a:p>
            <a:pPr algn="ctr"/>
            <a:r>
              <a:rPr lang="en-US" dirty="0" smtClean="0"/>
              <a:t>Business Checking – Account #1</a:t>
            </a:r>
            <a:endParaRPr lang="en-US" dirty="0"/>
          </a:p>
        </p:txBody>
      </p:sp>
      <p:pic>
        <p:nvPicPr>
          <p:cNvPr id="1029" name="Picture 5"/>
          <p:cNvPicPr>
            <a:picLocks noGrp="1" noChangeAspect="1" noChangeArrowheads="1"/>
          </p:cNvPicPr>
          <p:nvPr>
            <p:ph idx="1"/>
          </p:nvPr>
        </p:nvPicPr>
        <p:blipFill>
          <a:blip r:embed="rId2" cstate="print"/>
          <a:srcRect l="486" t="23282" r="73148" b="10248"/>
          <a:stretch>
            <a:fillRect/>
          </a:stretch>
        </p:blipFill>
        <p:spPr bwMode="auto">
          <a:xfrm>
            <a:off x="228600" y="1828800"/>
            <a:ext cx="8704953"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85800"/>
            <a:ext cx="8229600" cy="990600"/>
          </a:xfrm>
        </p:spPr>
        <p:txBody>
          <a:bodyPr>
            <a:normAutofit/>
          </a:bodyPr>
          <a:lstStyle/>
          <a:p>
            <a:pPr algn="ctr"/>
            <a:r>
              <a:rPr lang="en-US" dirty="0" smtClean="0"/>
              <a:t>Business Checking – Account #2</a:t>
            </a:r>
            <a:endParaRPr lang="en-US" dirty="0"/>
          </a:p>
        </p:txBody>
      </p:sp>
      <p:pic>
        <p:nvPicPr>
          <p:cNvPr id="2050" name="Picture 2"/>
          <p:cNvPicPr>
            <a:picLocks noGrp="1" noChangeAspect="1" noChangeArrowheads="1"/>
          </p:cNvPicPr>
          <p:nvPr>
            <p:ph idx="1"/>
          </p:nvPr>
        </p:nvPicPr>
        <p:blipFill>
          <a:blip r:embed="rId2" cstate="print"/>
          <a:srcRect l="875" t="21986" r="61481" b="30390"/>
          <a:stretch>
            <a:fillRect/>
          </a:stretch>
        </p:blipFill>
        <p:spPr bwMode="auto">
          <a:xfrm>
            <a:off x="304800" y="2133600"/>
            <a:ext cx="85344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85800"/>
            <a:ext cx="8229600" cy="990600"/>
          </a:xfrm>
        </p:spPr>
        <p:txBody>
          <a:bodyPr>
            <a:normAutofit fontScale="90000"/>
          </a:bodyPr>
          <a:lstStyle/>
          <a:p>
            <a:pPr algn="ctr"/>
            <a:r>
              <a:rPr lang="en-US" dirty="0" smtClean="0"/>
              <a:t>Certificate of Deposit – Account #3</a:t>
            </a:r>
            <a:br>
              <a:rPr lang="en-US" dirty="0" smtClean="0"/>
            </a:br>
            <a:r>
              <a:rPr lang="en-US" sz="2200" dirty="0" smtClean="0"/>
              <a:t>Do not report this account</a:t>
            </a:r>
            <a:endParaRPr lang="en-US" sz="2200" dirty="0"/>
          </a:p>
        </p:txBody>
      </p:sp>
      <p:pic>
        <p:nvPicPr>
          <p:cNvPr id="3075" name="Picture 3"/>
          <p:cNvPicPr>
            <a:picLocks noGrp="1" noChangeAspect="1" noChangeArrowheads="1"/>
          </p:cNvPicPr>
          <p:nvPr>
            <p:ph idx="1"/>
          </p:nvPr>
        </p:nvPicPr>
        <p:blipFill>
          <a:blip r:embed="rId2" cstate="print"/>
          <a:srcRect l="926" t="23333" r="62037" b="32222"/>
          <a:stretch>
            <a:fillRect/>
          </a:stretch>
        </p:blipFill>
        <p:spPr bwMode="auto">
          <a:xfrm>
            <a:off x="609600" y="2057400"/>
            <a:ext cx="80010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85800"/>
            <a:ext cx="8229600" cy="990600"/>
          </a:xfrm>
        </p:spPr>
        <p:txBody>
          <a:bodyPr>
            <a:normAutofit/>
          </a:bodyPr>
          <a:lstStyle/>
          <a:p>
            <a:pPr algn="ctr"/>
            <a:r>
              <a:rPr lang="en-US" dirty="0" smtClean="0"/>
              <a:t>Business Savings – Account #4</a:t>
            </a:r>
            <a:endParaRPr lang="en-US" dirty="0"/>
          </a:p>
        </p:txBody>
      </p:sp>
      <p:pic>
        <p:nvPicPr>
          <p:cNvPr id="3074" name="Picture 2"/>
          <p:cNvPicPr>
            <a:picLocks noGrp="1" noChangeAspect="1" noChangeArrowheads="1"/>
          </p:cNvPicPr>
          <p:nvPr>
            <p:ph idx="1"/>
          </p:nvPr>
        </p:nvPicPr>
        <p:blipFill>
          <a:blip r:embed="rId2" cstate="print"/>
          <a:srcRect l="893" t="22857" r="61607" b="31429"/>
          <a:stretch>
            <a:fillRect/>
          </a:stretch>
        </p:blipFill>
        <p:spPr bwMode="auto">
          <a:xfrm>
            <a:off x="381000" y="1981200"/>
            <a:ext cx="82296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914400"/>
            <a:ext cx="8686800" cy="762000"/>
          </a:xfrm>
        </p:spPr>
        <p:txBody>
          <a:bodyPr>
            <a:noAutofit/>
          </a:bodyPr>
          <a:lstStyle/>
          <a:p>
            <a:r>
              <a:rPr lang="en-US" sz="4000" dirty="0" smtClean="0"/>
              <a:t>Money Market - </a:t>
            </a:r>
            <a:r>
              <a:rPr lang="en-US" sz="3800" b="1" u="sng" dirty="0" smtClean="0"/>
              <a:t>Capital Fund</a:t>
            </a:r>
            <a:r>
              <a:rPr lang="en-US" sz="4000" b="1" dirty="0" smtClean="0"/>
              <a:t> - </a:t>
            </a:r>
            <a:r>
              <a:rPr lang="en-US" sz="4000" dirty="0" smtClean="0"/>
              <a:t>Account #5</a:t>
            </a:r>
            <a:endParaRPr lang="en-US" sz="4000" dirty="0"/>
          </a:p>
        </p:txBody>
      </p:sp>
      <p:pic>
        <p:nvPicPr>
          <p:cNvPr id="4098" name="Picture 2"/>
          <p:cNvPicPr>
            <a:picLocks noGrp="1" noChangeAspect="1" noChangeArrowheads="1"/>
          </p:cNvPicPr>
          <p:nvPr>
            <p:ph idx="1"/>
          </p:nvPr>
        </p:nvPicPr>
        <p:blipFill>
          <a:blip r:embed="rId2" cstate="print"/>
          <a:srcRect l="926" t="23333" r="68165" b="20699"/>
          <a:stretch>
            <a:fillRect/>
          </a:stretch>
        </p:blipFill>
        <p:spPr bwMode="auto">
          <a:xfrm>
            <a:off x="381000" y="1981200"/>
            <a:ext cx="8382000" cy="4514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85800"/>
            <a:ext cx="8229600" cy="990600"/>
          </a:xfrm>
        </p:spPr>
        <p:txBody>
          <a:bodyPr>
            <a:normAutofit/>
          </a:bodyPr>
          <a:lstStyle/>
          <a:p>
            <a:pPr algn="ctr"/>
            <a:r>
              <a:rPr lang="en-US" dirty="0" smtClean="0"/>
              <a:t>Petty Cash – Account #6</a:t>
            </a:r>
            <a:endParaRPr lang="en-US" dirty="0"/>
          </a:p>
        </p:txBody>
      </p:sp>
      <p:pic>
        <p:nvPicPr>
          <p:cNvPr id="4098" name="Picture 2"/>
          <p:cNvPicPr>
            <a:picLocks noGrp="1" noChangeAspect="1" noChangeArrowheads="1"/>
          </p:cNvPicPr>
          <p:nvPr>
            <p:ph idx="1"/>
          </p:nvPr>
        </p:nvPicPr>
        <p:blipFill>
          <a:blip r:embed="rId2" cstate="print"/>
          <a:srcRect l="926" t="23333" r="68165" b="20699"/>
          <a:stretch>
            <a:fillRect/>
          </a:stretch>
        </p:blipFill>
        <p:spPr bwMode="auto">
          <a:xfrm>
            <a:off x="381000" y="1752600"/>
            <a:ext cx="8382000" cy="4742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5544312"/>
          </a:xfrm>
        </p:spPr>
        <p:txBody>
          <a:bodyPr anchor="ctr">
            <a:normAutofit/>
          </a:bodyPr>
          <a:lstStyle/>
          <a:p>
            <a:pPr algn="ctr"/>
            <a:r>
              <a:rPr lang="en-US" sz="7200" dirty="0" smtClean="0"/>
              <a:t>Part 11 - Receipts</a:t>
            </a:r>
            <a:endParaRPr lang="en-US" sz="7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85800"/>
            <a:ext cx="8229600" cy="990600"/>
          </a:xfrm>
        </p:spPr>
        <p:txBody>
          <a:bodyPr>
            <a:normAutofit/>
          </a:bodyPr>
          <a:lstStyle/>
          <a:p>
            <a:pPr algn="ctr"/>
            <a:r>
              <a:rPr lang="en-US" dirty="0" smtClean="0"/>
              <a:t>Local Public Funds (11.1 &amp; 11.2)</a:t>
            </a:r>
            <a:endParaRPr lang="en-US" dirty="0"/>
          </a:p>
        </p:txBody>
      </p:sp>
      <p:sp>
        <p:nvSpPr>
          <p:cNvPr id="12" name="Content Placeholder 11"/>
          <p:cNvSpPr>
            <a:spLocks noGrp="1"/>
          </p:cNvSpPr>
          <p:nvPr>
            <p:ph idx="1"/>
          </p:nvPr>
        </p:nvSpPr>
        <p:spPr>
          <a:xfrm>
            <a:off x="381000" y="1981200"/>
            <a:ext cx="8382000" cy="4343400"/>
          </a:xfrm>
          <a:effectLst>
            <a:glow rad="228600">
              <a:schemeClr val="accent1">
                <a:satMod val="175000"/>
                <a:alpha val="40000"/>
              </a:schemeClr>
            </a:glow>
          </a:effectLst>
        </p:spPr>
        <p:style>
          <a:lnRef idx="0">
            <a:scrgbClr r="0" g="0" b="0"/>
          </a:lnRef>
          <a:fillRef idx="1002">
            <a:schemeClr val="lt2"/>
          </a:fillRef>
          <a:effectRef idx="0">
            <a:scrgbClr r="0" g="0" b="0"/>
          </a:effectRef>
          <a:fontRef idx="major"/>
        </p:style>
        <p:txBody>
          <a:bodyPr>
            <a:noAutofit/>
          </a:bodyPr>
          <a:lstStyle/>
          <a:p>
            <a:r>
              <a:rPr lang="en-US" sz="2500" dirty="0" smtClean="0"/>
              <a:t>Indicate whether the library receives money from municipalities or districts (County, Town, Village, City, School, Other, N/A)</a:t>
            </a:r>
          </a:p>
          <a:p>
            <a:r>
              <a:rPr lang="en-US" sz="2500" dirty="0" smtClean="0"/>
              <a:t>Specify by name the municipality or district and the corresponding dollar amount</a:t>
            </a:r>
          </a:p>
          <a:p>
            <a:r>
              <a:rPr lang="en-US" sz="2500" dirty="0" smtClean="0"/>
              <a:t>If monies are received from the library’s sponsoring municipality in payment for library services, specify the municipality or district and the corresponding dollar amount </a:t>
            </a:r>
          </a:p>
          <a:p>
            <a:r>
              <a:rPr lang="en-US" sz="2500" dirty="0" smtClean="0"/>
              <a:t>Indicate if the public funds received were subject to a public vote or received through a contractual agreement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838200"/>
          </a:xfrm>
        </p:spPr>
        <p:txBody>
          <a:bodyPr/>
          <a:lstStyle/>
          <a:p>
            <a:r>
              <a:rPr lang="en-US" dirty="0" smtClean="0"/>
              <a:t>System Cash Grants (11.3-11.8)</a:t>
            </a:r>
            <a:endParaRPr lang="en-US" dirty="0"/>
          </a:p>
        </p:txBody>
      </p:sp>
      <p:sp>
        <p:nvSpPr>
          <p:cNvPr id="3" name="Content Placeholder 2"/>
          <p:cNvSpPr>
            <a:spLocks noGrp="1"/>
          </p:cNvSpPr>
          <p:nvPr>
            <p:ph idx="1"/>
          </p:nvPr>
        </p:nvSpPr>
        <p:spPr>
          <a:xfrm>
            <a:off x="457200" y="1828800"/>
            <a:ext cx="8229600" cy="4648200"/>
          </a:xfrm>
        </p:spPr>
        <p:style>
          <a:lnRef idx="0">
            <a:scrgbClr r="0" g="0" b="0"/>
          </a:lnRef>
          <a:fillRef idx="1002">
            <a:schemeClr val="lt2"/>
          </a:fillRef>
          <a:effectRef idx="0">
            <a:scrgbClr r="0" g="0" b="0"/>
          </a:effectRef>
          <a:fontRef idx="major"/>
        </p:style>
        <p:txBody>
          <a:bodyPr>
            <a:normAutofit/>
          </a:bodyPr>
          <a:lstStyle/>
          <a:p>
            <a:r>
              <a:rPr lang="en-US" sz="2800" b="1" u="sng" dirty="0" smtClean="0"/>
              <a:t>LLSA</a:t>
            </a:r>
          </a:p>
          <a:p>
            <a:r>
              <a:rPr lang="en-US" sz="2800" b="1" u="sng" dirty="0" smtClean="0"/>
              <a:t>CLDA/CBA – only applies to OGD and WAT</a:t>
            </a:r>
          </a:p>
          <a:p>
            <a:r>
              <a:rPr lang="en-US" sz="2800" b="1" u="sng" dirty="0" smtClean="0"/>
              <a:t>Additional State Aid received from the system</a:t>
            </a:r>
          </a:p>
          <a:p>
            <a:pPr lvl="1"/>
            <a:r>
              <a:rPr lang="en-US" sz="2000" dirty="0" smtClean="0"/>
              <a:t>NYS Special Legislative Grants that are received </a:t>
            </a:r>
            <a:r>
              <a:rPr lang="en-US" sz="2000" b="1" dirty="0" smtClean="0"/>
              <a:t>THROUGH THE SYSTEM</a:t>
            </a:r>
          </a:p>
          <a:p>
            <a:r>
              <a:rPr lang="en-US" sz="2800" b="1" u="sng" dirty="0" smtClean="0"/>
              <a:t>Federal Aid received from the System</a:t>
            </a:r>
          </a:p>
          <a:p>
            <a:pPr lvl="1"/>
            <a:r>
              <a:rPr lang="en-US" sz="2000" dirty="0" smtClean="0"/>
              <a:t>LSTA paid </a:t>
            </a:r>
            <a:r>
              <a:rPr lang="en-US" sz="2000" b="1" dirty="0" smtClean="0"/>
              <a:t>THROUGH THE SYSTEM</a:t>
            </a:r>
          </a:p>
          <a:p>
            <a:r>
              <a:rPr lang="en-US" sz="2800" b="1" u="sng" dirty="0" smtClean="0"/>
              <a:t>Other Cash Grants (From the System)</a:t>
            </a:r>
          </a:p>
          <a:p>
            <a:pPr lvl="1"/>
            <a:r>
              <a:rPr lang="en-US" sz="2000" dirty="0" smtClean="0"/>
              <a:t>Summer Program Mini </a:t>
            </a:r>
            <a:r>
              <a:rPr lang="en-US" sz="2000" dirty="0" smtClean="0"/>
              <a:t>Grants</a:t>
            </a:r>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State Aid (11.9)</a:t>
            </a:r>
            <a:endParaRPr lang="en-US" dirty="0"/>
          </a:p>
        </p:txBody>
      </p:sp>
      <p:sp>
        <p:nvSpPr>
          <p:cNvPr id="3" name="Content Placeholder 2"/>
          <p:cNvSpPr>
            <a:spLocks noGrp="1"/>
          </p:cNvSpPr>
          <p:nvPr>
            <p:ph idx="1"/>
          </p:nvPr>
        </p:nvSpPr>
        <p:spPr>
          <a:xfrm>
            <a:off x="457200" y="2209800"/>
            <a:ext cx="8229600" cy="41148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r>
              <a:rPr lang="en-US" dirty="0" smtClean="0"/>
              <a:t>Record here State Aid received </a:t>
            </a:r>
            <a:r>
              <a:rPr lang="en-US" b="1" dirty="0" smtClean="0"/>
              <a:t>DIRECTLY BY THE LIBRARY </a:t>
            </a:r>
          </a:p>
          <a:p>
            <a:pPr>
              <a:buNone/>
            </a:pPr>
            <a:endParaRPr lang="en-US" b="1" u="sng" dirty="0" smtClean="0"/>
          </a:p>
          <a:p>
            <a:pPr lvl="1"/>
            <a:r>
              <a:rPr lang="en-US" b="1" u="sng" dirty="0" smtClean="0"/>
              <a:t>Special Legislative Grants</a:t>
            </a:r>
          </a:p>
          <a:p>
            <a:pPr lvl="1"/>
            <a:r>
              <a:rPr lang="en-US" b="1" u="sng" dirty="0" smtClean="0"/>
              <a:t>Adult </a:t>
            </a:r>
            <a:r>
              <a:rPr lang="en-US" b="1" u="sng" dirty="0" smtClean="0"/>
              <a:t>Literacy Services Grant</a:t>
            </a:r>
          </a:p>
          <a:p>
            <a:pPr lvl="1"/>
            <a:r>
              <a:rPr lang="en-US" b="1" u="sng" dirty="0" smtClean="0"/>
              <a:t>Conservation/Preservation Grant</a:t>
            </a:r>
          </a:p>
          <a:p>
            <a:pPr lvl="1">
              <a:buNone/>
            </a:pPr>
            <a:endParaRPr lang="en-US" b="1" u="sng"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Tips Before You Get Started</a:t>
            </a:r>
            <a:endParaRPr lang="en-US" dirty="0"/>
          </a:p>
        </p:txBody>
      </p:sp>
      <p:sp>
        <p:nvSpPr>
          <p:cNvPr id="3" name="Content Placeholder 2"/>
          <p:cNvSpPr>
            <a:spLocks noGrp="1"/>
          </p:cNvSpPr>
          <p:nvPr>
            <p:ph idx="1"/>
          </p:nvPr>
        </p:nvSpPr>
        <p:spPr>
          <a:xfrm>
            <a:off x="457200" y="2286000"/>
            <a:ext cx="8229600" cy="3429000"/>
          </a:xfrm>
        </p:spPr>
        <p:txBody>
          <a:bodyPr>
            <a:normAutofit/>
          </a:bodyPr>
          <a:lstStyle/>
          <a:p>
            <a:pPr>
              <a:buNone/>
            </a:pPr>
            <a:endParaRPr lang="en-US" sz="1300" dirty="0" smtClean="0"/>
          </a:p>
          <a:p>
            <a:r>
              <a:rPr lang="en-US" dirty="0" smtClean="0"/>
              <a:t>Make sure the beginning balance has been entered</a:t>
            </a:r>
          </a:p>
          <a:p>
            <a:r>
              <a:rPr lang="en-US" dirty="0" smtClean="0"/>
              <a:t>Report </a:t>
            </a:r>
            <a:r>
              <a:rPr lang="en-US" u="sng" dirty="0" smtClean="0"/>
              <a:t>whole</a:t>
            </a:r>
            <a:r>
              <a:rPr lang="en-US" dirty="0" smtClean="0"/>
              <a:t> </a:t>
            </a:r>
            <a:r>
              <a:rPr lang="en-US" u="sng" dirty="0" smtClean="0"/>
              <a:t>dollar</a:t>
            </a:r>
            <a:r>
              <a:rPr lang="en-US" dirty="0" smtClean="0"/>
              <a:t> </a:t>
            </a:r>
            <a:r>
              <a:rPr lang="en-US" u="sng" dirty="0" smtClean="0"/>
              <a:t>amounts</a:t>
            </a:r>
            <a:r>
              <a:rPr lang="en-US" dirty="0" smtClean="0"/>
              <a:t>, rounded to the nearest dollar</a:t>
            </a:r>
          </a:p>
          <a:p>
            <a:r>
              <a:rPr lang="en-US" dirty="0" smtClean="0"/>
              <a:t>Report reflects </a:t>
            </a:r>
            <a:r>
              <a:rPr lang="en-US" u="sng" dirty="0" smtClean="0"/>
              <a:t>ONLY</a:t>
            </a:r>
            <a:r>
              <a:rPr lang="en-US" dirty="0" smtClean="0"/>
              <a:t> money </a:t>
            </a:r>
            <a:r>
              <a:rPr lang="en-US" u="sng" dirty="0" smtClean="0"/>
              <a:t>ACTUALLY</a:t>
            </a:r>
            <a:r>
              <a:rPr lang="en-US" dirty="0" smtClean="0"/>
              <a:t> received and disbursed by the library under direction of its Board of Trustees, except as noted in Employee Benefits</a:t>
            </a:r>
          </a:p>
          <a:p>
            <a:r>
              <a:rPr lang="en-US" dirty="0" smtClean="0"/>
              <a:t>DO NOT use an accrual method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ctr"/>
            <a:r>
              <a:rPr lang="en-US" dirty="0" smtClean="0"/>
              <a:t>Federal Aid for Library Operation (11.10-11.12)</a:t>
            </a:r>
            <a:endParaRPr lang="en-US" dirty="0"/>
          </a:p>
        </p:txBody>
      </p:sp>
      <p:sp>
        <p:nvSpPr>
          <p:cNvPr id="3" name="Content Placeholder 2"/>
          <p:cNvSpPr>
            <a:spLocks noGrp="1"/>
          </p:cNvSpPr>
          <p:nvPr>
            <p:ph idx="1"/>
          </p:nvPr>
        </p:nvSpPr>
        <p:spPr>
          <a:xfrm>
            <a:off x="762000" y="2590800"/>
            <a:ext cx="7772400" cy="32766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lnSpcReduction="10000"/>
          </a:bodyPr>
          <a:lstStyle/>
          <a:p>
            <a:endParaRPr lang="en-US" b="1" u="sng" dirty="0" smtClean="0"/>
          </a:p>
          <a:p>
            <a:r>
              <a:rPr lang="en-US" b="1" u="sng" dirty="0" smtClean="0"/>
              <a:t>LSTA</a:t>
            </a:r>
            <a:r>
              <a:rPr lang="en-US" dirty="0" smtClean="0"/>
              <a:t> paid </a:t>
            </a:r>
            <a:r>
              <a:rPr lang="en-US" b="1" dirty="0" smtClean="0"/>
              <a:t>DIRECTLY TO THE LIBRARY </a:t>
            </a:r>
          </a:p>
          <a:p>
            <a:pPr>
              <a:spcBef>
                <a:spcPts val="0"/>
              </a:spcBef>
            </a:pPr>
            <a:r>
              <a:rPr lang="en-US" b="1" u="sng" dirty="0" smtClean="0"/>
              <a:t>Other Federal Aid</a:t>
            </a:r>
            <a:r>
              <a:rPr lang="en-US" dirty="0" smtClean="0"/>
              <a:t> – Monies paid </a:t>
            </a:r>
            <a:r>
              <a:rPr lang="en-US" b="1" dirty="0" smtClean="0"/>
              <a:t>DIRECTLY TO THE LIBRARY </a:t>
            </a:r>
            <a:r>
              <a:rPr lang="en-US" dirty="0" smtClean="0"/>
              <a:t>from any other Federal programs and used for library operations</a:t>
            </a:r>
          </a:p>
          <a:p>
            <a:pPr lvl="1">
              <a:spcBef>
                <a:spcPts val="0"/>
              </a:spcBef>
            </a:pPr>
            <a:r>
              <a:rPr lang="en-US" dirty="0" smtClean="0"/>
              <a:t>Broadband Technology Opportunities Program </a:t>
            </a:r>
            <a:r>
              <a:rPr lang="en-US" smtClean="0"/>
              <a:t>(BTOP)</a:t>
            </a:r>
          </a:p>
          <a:p>
            <a:pPr lvl="1">
              <a:spcBef>
                <a:spcPts val="0"/>
              </a:spcBef>
            </a:pPr>
            <a:r>
              <a:rPr lang="en-US" smtClean="0"/>
              <a:t>National </a:t>
            </a:r>
            <a:r>
              <a:rPr lang="en-US" dirty="0" smtClean="0"/>
              <a:t>Endowment for the Arts (NEA)</a:t>
            </a:r>
          </a:p>
          <a:p>
            <a:pPr lvl="1">
              <a:spcBef>
                <a:spcPts val="0"/>
              </a:spcBef>
            </a:pPr>
            <a:r>
              <a:rPr lang="en-US" dirty="0" smtClean="0"/>
              <a:t>National Endowment for the Humanities (NEH)</a:t>
            </a:r>
          </a:p>
          <a:p>
            <a:pPr lvl="1">
              <a:spcBef>
                <a:spcPts val="0"/>
              </a:spcBef>
            </a:pPr>
            <a:r>
              <a:rPr lang="en-US" dirty="0" smtClean="0"/>
              <a:t>Institute of Museum and Library Services (IMLS)</a:t>
            </a:r>
          </a:p>
          <a:p>
            <a:pPr>
              <a:buNone/>
            </a:pPr>
            <a:endParaRPr lang="en-US" dirty="0" smtClean="0"/>
          </a:p>
          <a:p>
            <a:pPr lvl="1">
              <a:buNone/>
            </a:pPr>
            <a:endParaRPr lang="en-US" b="1" u="sng"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981200"/>
          </a:xfrm>
        </p:spPr>
        <p:txBody>
          <a:bodyPr>
            <a:normAutofit fontScale="90000"/>
          </a:bodyPr>
          <a:lstStyle/>
          <a:p>
            <a:pPr algn="ctr"/>
            <a:r>
              <a:rPr lang="en-US" dirty="0" smtClean="0"/>
              <a:t>Contracts with Public Libraries and/or Public Library Systems in New York State</a:t>
            </a:r>
            <a:endParaRPr lang="en-US" dirty="0"/>
          </a:p>
        </p:txBody>
      </p:sp>
      <p:sp>
        <p:nvSpPr>
          <p:cNvPr id="3" name="Content Placeholder 2"/>
          <p:cNvSpPr>
            <a:spLocks noGrp="1"/>
          </p:cNvSpPr>
          <p:nvPr>
            <p:ph idx="1"/>
          </p:nvPr>
        </p:nvSpPr>
        <p:spPr>
          <a:xfrm>
            <a:off x="457200" y="3886200"/>
            <a:ext cx="8229600" cy="24384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endParaRPr lang="en-US" sz="4000" dirty="0" smtClean="0"/>
          </a:p>
          <a:p>
            <a:r>
              <a:rPr lang="en-US" sz="4000" dirty="0" smtClean="0"/>
              <a:t>Not Applicable to any of our libraries</a:t>
            </a:r>
            <a:endParaRPr lang="en-US" sz="4000" b="1" u="sng" dirty="0" smtClean="0"/>
          </a:p>
          <a:p>
            <a:pPr lvl="1">
              <a:buNone/>
            </a:pPr>
            <a:endParaRPr lang="en-US" b="1" u="sng"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Receipts (11.14-11.19)</a:t>
            </a:r>
            <a:endParaRPr lang="en-US" dirty="0"/>
          </a:p>
        </p:txBody>
      </p:sp>
      <p:sp>
        <p:nvSpPr>
          <p:cNvPr id="3" name="Content Placeholder 2"/>
          <p:cNvSpPr>
            <a:spLocks noGrp="1"/>
          </p:cNvSpPr>
          <p:nvPr>
            <p:ph idx="1"/>
          </p:nvPr>
        </p:nvSpPr>
        <p:spPr>
          <a:xfrm>
            <a:off x="457200" y="2209800"/>
            <a:ext cx="8229600" cy="41148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lnSpcReduction="10000"/>
          </a:bodyPr>
          <a:lstStyle/>
          <a:p>
            <a:r>
              <a:rPr lang="en-US" b="1" u="sng" dirty="0" smtClean="0"/>
              <a:t>Gifts and endowments</a:t>
            </a:r>
            <a:r>
              <a:rPr lang="en-US" dirty="0" smtClean="0"/>
              <a:t> – received </a:t>
            </a:r>
            <a:r>
              <a:rPr lang="en-US" b="1" dirty="0" smtClean="0"/>
              <a:t>DIRECTLY</a:t>
            </a:r>
            <a:r>
              <a:rPr lang="en-US" dirty="0" smtClean="0"/>
              <a:t> from private persons or foundations</a:t>
            </a:r>
          </a:p>
          <a:p>
            <a:r>
              <a:rPr lang="en-US" b="1" u="sng" dirty="0" smtClean="0"/>
              <a:t>Fundraising</a:t>
            </a:r>
            <a:r>
              <a:rPr lang="en-US" b="1" dirty="0" smtClean="0"/>
              <a:t> </a:t>
            </a:r>
            <a:r>
              <a:rPr lang="en-US" dirty="0" smtClean="0"/>
              <a:t>– Special/major fundraising activities/events </a:t>
            </a:r>
            <a:r>
              <a:rPr lang="en-US" dirty="0" smtClean="0"/>
              <a:t>but </a:t>
            </a:r>
            <a:r>
              <a:rPr lang="en-US" b="1" dirty="0" smtClean="0"/>
              <a:t>DO NOT INCLUDE BOOK </a:t>
            </a:r>
            <a:r>
              <a:rPr lang="en-US" b="1" dirty="0" smtClean="0"/>
              <a:t>SALES</a:t>
            </a:r>
            <a:endParaRPr lang="en-US" dirty="0" smtClean="0"/>
          </a:p>
          <a:p>
            <a:r>
              <a:rPr lang="en-US" b="1" u="sng" dirty="0" smtClean="0"/>
              <a:t>Income from investments</a:t>
            </a:r>
            <a:r>
              <a:rPr lang="en-US" dirty="0" smtClean="0"/>
              <a:t> – interest, earnings on investments, etc. </a:t>
            </a:r>
            <a:r>
              <a:rPr lang="en-US" b="1" dirty="0" smtClean="0"/>
              <a:t>DEPOSITED INTO </a:t>
            </a:r>
            <a:r>
              <a:rPr lang="en-US" dirty="0" smtClean="0"/>
              <a:t>Operating Fund</a:t>
            </a:r>
          </a:p>
          <a:p>
            <a:r>
              <a:rPr lang="en-US" b="1" u="sng" dirty="0" smtClean="0"/>
              <a:t>Library Charges</a:t>
            </a:r>
            <a:r>
              <a:rPr lang="en-US" dirty="0" smtClean="0"/>
              <a:t> – Photocopy fees, fines, rental fees, copier fees, etc.</a:t>
            </a:r>
          </a:p>
          <a:p>
            <a:r>
              <a:rPr lang="en-US" b="1" u="sng" dirty="0" smtClean="0"/>
              <a:t>Other</a:t>
            </a:r>
            <a:r>
              <a:rPr lang="en-US" dirty="0" smtClean="0"/>
              <a:t> – E-rate, refunds, insurance recoveries, proceeds from sale of property or excess materials</a:t>
            </a:r>
          </a:p>
          <a:p>
            <a:pPr>
              <a:buNone/>
            </a:pPr>
            <a:endParaRPr lang="en-US" b="1" dirty="0" smtClean="0"/>
          </a:p>
          <a:p>
            <a:pPr lvl="1">
              <a:buNone/>
            </a:pPr>
            <a:endParaRPr lang="en-US" b="1" u="sng"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Budget Loans(11.21)</a:t>
            </a:r>
            <a:endParaRPr lang="en-US" dirty="0"/>
          </a:p>
        </p:txBody>
      </p:sp>
      <p:sp>
        <p:nvSpPr>
          <p:cNvPr id="3" name="Content Placeholder 2"/>
          <p:cNvSpPr>
            <a:spLocks noGrp="1"/>
          </p:cNvSpPr>
          <p:nvPr>
            <p:ph idx="1"/>
          </p:nvPr>
        </p:nvSpPr>
        <p:spPr>
          <a:xfrm>
            <a:off x="1219200" y="2438400"/>
            <a:ext cx="6934200" cy="30480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endParaRPr lang="en-US" sz="3000" b="1" u="sng" dirty="0" smtClean="0"/>
          </a:p>
          <a:p>
            <a:r>
              <a:rPr lang="en-US" sz="3000" b="1" u="sng" dirty="0" smtClean="0"/>
              <a:t>Record principal of all budget loans received during the fiscal year and NOT PAID BACK prior to the end of the fiscal year</a:t>
            </a:r>
            <a:endParaRPr lang="en-US" sz="3000" dirty="0" smtClean="0"/>
          </a:p>
          <a:p>
            <a:pPr>
              <a:buNone/>
            </a:pPr>
            <a:endParaRPr lang="en-US" b="1" dirty="0" smtClean="0"/>
          </a:p>
          <a:p>
            <a:pPr lvl="1">
              <a:buNone/>
            </a:pPr>
            <a:endParaRPr lang="en-US" b="1" u="sng"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Transfers (11.22-11.24)</a:t>
            </a:r>
            <a:endParaRPr lang="en-US" dirty="0"/>
          </a:p>
        </p:txBody>
      </p:sp>
      <p:sp>
        <p:nvSpPr>
          <p:cNvPr id="5" name="Content Placeholder 2"/>
          <p:cNvSpPr>
            <a:spLocks noGrp="1"/>
          </p:cNvSpPr>
          <p:nvPr>
            <p:ph idx="1"/>
          </p:nvPr>
        </p:nvSpPr>
        <p:spPr>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r>
              <a:rPr lang="en-US" b="1" u="sng" dirty="0" smtClean="0"/>
              <a:t>Transfer from Capital Fund </a:t>
            </a:r>
            <a:r>
              <a:rPr lang="en-US" dirty="0" smtClean="0"/>
              <a:t>– Count here funds transferred from Capital Fund to be used in the Operating Fund</a:t>
            </a:r>
          </a:p>
          <a:p>
            <a:r>
              <a:rPr lang="en-US" b="1" u="sng" dirty="0" smtClean="0"/>
              <a:t>Transfer from Other Funds </a:t>
            </a:r>
            <a:r>
              <a:rPr lang="en-US" dirty="0" smtClean="0"/>
              <a:t>– Funds transferred from any trust or endowment funds other than the Capital Fund</a:t>
            </a:r>
          </a:p>
          <a:p>
            <a:pPr>
              <a:buNone/>
            </a:pPr>
            <a:endParaRPr lang="en-US" b="1" dirty="0" smtClean="0"/>
          </a:p>
          <a:p>
            <a:pPr lvl="1">
              <a:buNone/>
            </a:pPr>
            <a:r>
              <a:rPr lang="en-US" b="1" dirty="0" smtClean="0"/>
              <a:t>NOTE – Transfers do not HAVE TO BE documented on the Annual Report if they are funds transferred between “Operating Fund Accounts” but they can be.  It is the preference of the bookkeeper.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981200"/>
          </a:xfrm>
        </p:spPr>
        <p:txBody>
          <a:bodyPr>
            <a:normAutofit/>
          </a:bodyPr>
          <a:lstStyle/>
          <a:p>
            <a:pPr algn="ctr"/>
            <a:r>
              <a:rPr lang="en-US" dirty="0" smtClean="0"/>
              <a:t>Balance – Beginning of Fiscal Year Ending (11.25)</a:t>
            </a:r>
            <a:endParaRPr lang="en-US" dirty="0"/>
          </a:p>
        </p:txBody>
      </p:sp>
      <p:sp>
        <p:nvSpPr>
          <p:cNvPr id="5" name="Content Placeholder 2"/>
          <p:cNvSpPr>
            <a:spLocks noGrp="1"/>
          </p:cNvSpPr>
          <p:nvPr>
            <p:ph idx="1"/>
          </p:nvPr>
        </p:nvSpPr>
        <p:spPr>
          <a:xfrm>
            <a:off x="457200" y="3200400"/>
            <a:ext cx="8229600" cy="31242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fontScale="70000" lnSpcReduction="20000"/>
          </a:bodyPr>
          <a:lstStyle/>
          <a:p>
            <a:pPr algn="ctr">
              <a:buNone/>
            </a:pPr>
            <a:r>
              <a:rPr lang="en-US" sz="6600" b="1" dirty="0" smtClean="0"/>
              <a:t>This figure </a:t>
            </a:r>
          </a:p>
          <a:p>
            <a:pPr algn="ctr">
              <a:buNone/>
            </a:pPr>
            <a:r>
              <a:rPr lang="en-US" sz="6600" b="1" dirty="0" smtClean="0"/>
              <a:t>MUST EQUAL </a:t>
            </a:r>
          </a:p>
          <a:p>
            <a:pPr algn="ctr">
              <a:buNone/>
            </a:pPr>
            <a:r>
              <a:rPr lang="en-US" sz="6600" b="1" dirty="0" smtClean="0"/>
              <a:t>Question 12.39 from the previous year’s Annual Report</a:t>
            </a:r>
            <a:endParaRPr lang="en-US" sz="4000" dirty="0" smtClean="0"/>
          </a:p>
          <a:p>
            <a:pPr>
              <a:buNone/>
            </a:pPr>
            <a:endParaRPr lang="en-US"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981200"/>
          </a:xfrm>
        </p:spPr>
        <p:txBody>
          <a:bodyPr>
            <a:normAutofit fontScale="90000"/>
          </a:bodyPr>
          <a:lstStyle/>
          <a:p>
            <a:pPr algn="ctr"/>
            <a:r>
              <a:rPr lang="en-US" dirty="0" smtClean="0"/>
              <a:t>Grand Total Receipts, Budget Loans, Transfers and Balance (11.26)</a:t>
            </a:r>
            <a:endParaRPr lang="en-US" dirty="0"/>
          </a:p>
        </p:txBody>
      </p:sp>
      <p:sp>
        <p:nvSpPr>
          <p:cNvPr id="5" name="Content Placeholder 2"/>
          <p:cNvSpPr>
            <a:spLocks noGrp="1"/>
          </p:cNvSpPr>
          <p:nvPr>
            <p:ph idx="1"/>
          </p:nvPr>
        </p:nvSpPr>
        <p:spPr>
          <a:xfrm>
            <a:off x="457200" y="2895600"/>
            <a:ext cx="8229600" cy="34290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lnSpcReduction="10000"/>
          </a:bodyPr>
          <a:lstStyle/>
          <a:p>
            <a:pPr algn="ctr">
              <a:buNone/>
            </a:pPr>
            <a:r>
              <a:rPr lang="en-US" sz="6600" b="1" dirty="0" smtClean="0"/>
              <a:t>This figure </a:t>
            </a:r>
          </a:p>
          <a:p>
            <a:pPr algn="ctr">
              <a:buNone/>
            </a:pPr>
            <a:r>
              <a:rPr lang="en-US" sz="6600" b="1" dirty="0" smtClean="0"/>
              <a:t>MUST EQUAL </a:t>
            </a:r>
          </a:p>
          <a:p>
            <a:pPr algn="ctr">
              <a:buNone/>
            </a:pPr>
            <a:r>
              <a:rPr lang="en-US" sz="6600" b="1" dirty="0" smtClean="0"/>
              <a:t>Question 12.40</a:t>
            </a:r>
            <a:endParaRPr lang="en-US" sz="6600" dirty="0" smtClean="0"/>
          </a:p>
          <a:p>
            <a:pPr>
              <a:buNone/>
            </a:pPr>
            <a:endParaRPr lang="en-US"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82000" cy="5544312"/>
          </a:xfrm>
        </p:spPr>
        <p:txBody>
          <a:bodyPr anchor="ctr">
            <a:normAutofit/>
          </a:bodyPr>
          <a:lstStyle/>
          <a:p>
            <a:pPr algn="ctr"/>
            <a:r>
              <a:rPr lang="en-US" sz="7200" dirty="0" smtClean="0"/>
              <a:t>Part 12- Disbursements</a:t>
            </a:r>
            <a:endParaRPr lang="en-US" sz="7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Staff Expenditures (12.1-12.5)</a:t>
            </a:r>
            <a:endParaRPr lang="en-US" dirty="0"/>
          </a:p>
        </p:txBody>
      </p:sp>
      <p:sp>
        <p:nvSpPr>
          <p:cNvPr id="5" name="Content Placeholder 2"/>
          <p:cNvSpPr>
            <a:spLocks noGrp="1"/>
          </p:cNvSpPr>
          <p:nvPr>
            <p:ph idx="1"/>
          </p:nvPr>
        </p:nvSpPr>
        <p:spPr>
          <a:effectLst>
            <a:innerShdw blurRad="114300">
              <a:prstClr val="black"/>
            </a:innerShdw>
          </a:effectLst>
        </p:spPr>
        <p:style>
          <a:lnRef idx="0">
            <a:scrgbClr r="0" g="0" b="0"/>
          </a:lnRef>
          <a:fillRef idx="1002">
            <a:schemeClr val="lt2"/>
          </a:fillRef>
          <a:effectRef idx="0">
            <a:scrgbClr r="0" g="0" b="0"/>
          </a:effectRef>
          <a:fontRef idx="major"/>
        </p:style>
        <p:txBody>
          <a:bodyPr>
            <a:normAutofit lnSpcReduction="10000"/>
          </a:bodyPr>
          <a:lstStyle/>
          <a:p>
            <a:r>
              <a:rPr lang="en-US" b="1" u="sng" dirty="0" smtClean="0"/>
              <a:t>Certified Librarians </a:t>
            </a:r>
            <a:r>
              <a:rPr lang="en-US" dirty="0" smtClean="0"/>
              <a:t>– Count here the ACTUAL expenditures (i.e. total paid out for salary/wage plus any bonuses, paid days off, state and federal taxes, etc.) – </a:t>
            </a:r>
            <a:r>
              <a:rPr lang="en-US" b="1" dirty="0" smtClean="0"/>
              <a:t>for MLS Librarians only</a:t>
            </a:r>
          </a:p>
          <a:p>
            <a:r>
              <a:rPr lang="en-US" b="1" u="sng" dirty="0" smtClean="0"/>
              <a:t>Other Staff </a:t>
            </a:r>
            <a:r>
              <a:rPr lang="en-US" dirty="0" smtClean="0"/>
              <a:t>– Count here the ACTUAL expenditures for all other staff (including Library Director’s who </a:t>
            </a:r>
            <a:r>
              <a:rPr lang="en-US" u="sng" dirty="0" smtClean="0"/>
              <a:t>are not certified</a:t>
            </a:r>
            <a:r>
              <a:rPr lang="en-US" dirty="0" smtClean="0"/>
              <a:t>)</a:t>
            </a:r>
          </a:p>
          <a:p>
            <a:r>
              <a:rPr lang="en-US" b="1" u="sng" dirty="0" smtClean="0"/>
              <a:t>Employee Benefits Expenditures</a:t>
            </a:r>
            <a:r>
              <a:rPr lang="en-US" dirty="0" smtClean="0"/>
              <a:t> – Count here any Retirement, Social Security, Unemployment insurance, Workmen’s Compensation, Disability, life insurance, medical insurance, etc. paid out to the employees</a:t>
            </a:r>
          </a:p>
          <a:p>
            <a:pPr>
              <a:buNone/>
            </a:pPr>
            <a:endParaRPr lang="en-US"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Collection Expenditures (12.6-12.9)</a:t>
            </a:r>
            <a:endParaRPr lang="en-US" dirty="0"/>
          </a:p>
        </p:txBody>
      </p:sp>
      <p:sp>
        <p:nvSpPr>
          <p:cNvPr id="5" name="Content Placeholder 2"/>
          <p:cNvSpPr>
            <a:spLocks noGrp="1"/>
          </p:cNvSpPr>
          <p:nvPr>
            <p:ph idx="1"/>
          </p:nvPr>
        </p:nvSpPr>
        <p:spPr>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r>
              <a:rPr lang="en-US" sz="3000" b="1" u="sng" dirty="0" smtClean="0"/>
              <a:t>Print Materials</a:t>
            </a:r>
            <a:r>
              <a:rPr lang="en-US" sz="3000" b="1" dirty="0" smtClean="0"/>
              <a:t> </a:t>
            </a:r>
            <a:r>
              <a:rPr lang="en-US" sz="3000" dirty="0" smtClean="0"/>
              <a:t>– Record here all expenditures for books, serial subscriptions, government documents, etc. </a:t>
            </a:r>
            <a:endParaRPr lang="en-US" sz="3000" b="1" dirty="0" smtClean="0"/>
          </a:p>
          <a:p>
            <a:r>
              <a:rPr lang="en-US" sz="3000" b="1" u="sng" dirty="0" smtClean="0"/>
              <a:t>Electronic Materials</a:t>
            </a:r>
            <a:r>
              <a:rPr lang="en-US" sz="3000" b="1" dirty="0" smtClean="0"/>
              <a:t> </a:t>
            </a:r>
            <a:r>
              <a:rPr lang="en-US" sz="3000" dirty="0" smtClean="0"/>
              <a:t>– Record expenditures for e-books, e-serials, databases, electronic files, etc.</a:t>
            </a:r>
          </a:p>
          <a:p>
            <a:r>
              <a:rPr lang="en-US" sz="3000" b="1" u="sng" dirty="0" smtClean="0"/>
              <a:t>Other Materials</a:t>
            </a:r>
            <a:r>
              <a:rPr lang="en-US" sz="3000" dirty="0" smtClean="0"/>
              <a:t> – Record here any expenditures for audio, video, DVD, and materials in all other forms</a:t>
            </a:r>
          </a:p>
          <a:p>
            <a:pPr>
              <a:buNone/>
            </a:pPr>
            <a:endParaRPr lang="en-US"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90600"/>
            <a:ext cx="9144000" cy="704088"/>
          </a:xfrm>
        </p:spPr>
        <p:txBody>
          <a:bodyPr>
            <a:normAutofit fontScale="90000"/>
          </a:bodyPr>
          <a:lstStyle/>
          <a:p>
            <a:pPr algn="ctr"/>
            <a:r>
              <a:rPr lang="en-US" dirty="0" smtClean="0"/>
              <a:t>The Operating Fund	</a:t>
            </a:r>
            <a:endParaRPr lang="en-US" dirty="0"/>
          </a:p>
        </p:txBody>
      </p:sp>
      <p:sp>
        <p:nvSpPr>
          <p:cNvPr id="6" name="Content Placeholder 5"/>
          <p:cNvSpPr>
            <a:spLocks noGrp="1"/>
          </p:cNvSpPr>
          <p:nvPr>
            <p:ph sz="quarter" idx="2"/>
          </p:nvPr>
        </p:nvSpPr>
        <p:spPr>
          <a:xfrm>
            <a:off x="457200" y="3200400"/>
            <a:ext cx="3657600" cy="2895600"/>
          </a:xfr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r>
              <a:rPr lang="en-US" sz="2800" dirty="0" smtClean="0">
                <a:solidFill>
                  <a:schemeClr val="lt1"/>
                </a:solidFill>
              </a:rPr>
              <a:t>Checking Accounts</a:t>
            </a:r>
          </a:p>
          <a:p>
            <a:pPr marL="0"/>
            <a:r>
              <a:rPr lang="en-US" sz="2800" dirty="0" smtClean="0">
                <a:solidFill>
                  <a:schemeClr val="lt1"/>
                </a:solidFill>
              </a:rPr>
              <a:t>Saving Accounts</a:t>
            </a:r>
          </a:p>
          <a:p>
            <a:pPr marL="0"/>
            <a:r>
              <a:rPr lang="en-US" sz="2800" dirty="0" smtClean="0">
                <a:solidFill>
                  <a:schemeClr val="lt1"/>
                </a:solidFill>
              </a:rPr>
              <a:t>Petty Cash</a:t>
            </a:r>
          </a:p>
          <a:p>
            <a:pPr marL="0" algn="ctr">
              <a:buNone/>
            </a:pPr>
            <a:endParaRPr lang="en-US" sz="1800" dirty="0" smtClean="0">
              <a:solidFill>
                <a:schemeClr val="lt1"/>
              </a:solidFill>
            </a:endParaRPr>
          </a:p>
        </p:txBody>
      </p:sp>
      <p:sp>
        <p:nvSpPr>
          <p:cNvPr id="8" name="Content Placeholder 7"/>
          <p:cNvSpPr>
            <a:spLocks noGrp="1"/>
          </p:cNvSpPr>
          <p:nvPr>
            <p:ph sz="quarter" idx="4"/>
          </p:nvPr>
        </p:nvSpPr>
        <p:spPr>
          <a:xfrm>
            <a:off x="4267200" y="3200400"/>
            <a:ext cx="4422775" cy="2895600"/>
          </a:xfr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0"/>
            <a:r>
              <a:rPr lang="en-US" sz="2800" dirty="0" smtClean="0">
                <a:solidFill>
                  <a:schemeClr val="lt1"/>
                </a:solidFill>
              </a:rPr>
              <a:t>Certificates of Deposit</a:t>
            </a:r>
          </a:p>
          <a:p>
            <a:pPr marL="0"/>
            <a:r>
              <a:rPr lang="en-US" sz="2800" dirty="0" smtClean="0">
                <a:solidFill>
                  <a:schemeClr val="lt1"/>
                </a:solidFill>
              </a:rPr>
              <a:t>Existing Assets </a:t>
            </a:r>
          </a:p>
          <a:p>
            <a:pPr marL="0"/>
            <a:r>
              <a:rPr lang="en-US" sz="2800" dirty="0" smtClean="0">
                <a:solidFill>
                  <a:schemeClr val="lt1"/>
                </a:solidFill>
              </a:rPr>
              <a:t>Value of Investment Accounts</a:t>
            </a:r>
          </a:p>
          <a:p>
            <a:pPr marL="0"/>
            <a:r>
              <a:rPr lang="en-US" sz="2800" dirty="0" smtClean="0"/>
              <a:t>Grants or other funds   </a:t>
            </a:r>
          </a:p>
          <a:p>
            <a:pPr marL="0">
              <a:buNone/>
            </a:pPr>
            <a:r>
              <a:rPr lang="en-US" sz="2800" dirty="0" smtClean="0"/>
              <a:t>    guaranteed to the library but        </a:t>
            </a:r>
          </a:p>
          <a:p>
            <a:pPr marL="0">
              <a:buNone/>
            </a:pPr>
            <a:r>
              <a:rPr lang="en-US" sz="2800" dirty="0" smtClean="0"/>
              <a:t>    not yet received</a:t>
            </a:r>
            <a:endParaRPr lang="en-US" sz="2800" dirty="0">
              <a:solidFill>
                <a:schemeClr val="lt1"/>
              </a:solidFill>
            </a:endParaRPr>
          </a:p>
        </p:txBody>
      </p:sp>
      <p:sp>
        <p:nvSpPr>
          <p:cNvPr id="11" name="Text Placeholder 10"/>
          <p:cNvSpPr>
            <a:spLocks noGrp="1"/>
          </p:cNvSpPr>
          <p:nvPr>
            <p:ph type="body" sz="half" idx="3"/>
          </p:nvPr>
        </p:nvSpPr>
        <p:spPr>
          <a:xfrm>
            <a:off x="4267201" y="2286000"/>
            <a:ext cx="4419600" cy="654843"/>
          </a:xfrm>
          <a:solidFill>
            <a:schemeClr val="bg2">
              <a:lumMod val="90000"/>
            </a:schemeClr>
          </a:solidFill>
        </p:spPr>
        <p:txBody>
          <a:bodyPr/>
          <a:lstStyle/>
          <a:p>
            <a:pPr algn="ctr"/>
            <a:r>
              <a:rPr lang="en-US" dirty="0" smtClean="0"/>
              <a:t>What doesn’t?  </a:t>
            </a:r>
            <a:endParaRPr lang="en-US" dirty="0"/>
          </a:p>
        </p:txBody>
      </p:sp>
      <p:sp>
        <p:nvSpPr>
          <p:cNvPr id="12" name="Text Placeholder 11"/>
          <p:cNvSpPr>
            <a:spLocks noGrp="1"/>
          </p:cNvSpPr>
          <p:nvPr>
            <p:ph type="body" idx="1"/>
          </p:nvPr>
        </p:nvSpPr>
        <p:spPr>
          <a:xfrm>
            <a:off x="457200" y="2286000"/>
            <a:ext cx="3657600" cy="659352"/>
          </a:xfrm>
          <a:solidFill>
            <a:schemeClr val="bg2">
              <a:lumMod val="90000"/>
            </a:schemeClr>
          </a:solidFill>
        </p:spPr>
        <p:txBody>
          <a:bodyPr/>
          <a:lstStyle/>
          <a:p>
            <a:pPr algn="ctr"/>
            <a:r>
              <a:rPr lang="en-US" dirty="0" smtClean="0"/>
              <a:t>What gets counted?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dirty="0" smtClean="0"/>
              <a:t>Capital Expenditures from Operating Fund (12.10-12.12)</a:t>
            </a:r>
            <a:endParaRPr lang="en-US" dirty="0"/>
          </a:p>
        </p:txBody>
      </p:sp>
      <p:sp>
        <p:nvSpPr>
          <p:cNvPr id="5" name="Content Placeholder 2"/>
          <p:cNvSpPr>
            <a:spLocks noGrp="1"/>
          </p:cNvSpPr>
          <p:nvPr>
            <p:ph idx="1"/>
          </p:nvPr>
        </p:nvSpPr>
        <p:spPr>
          <a:xfrm>
            <a:off x="457200" y="2133600"/>
            <a:ext cx="8229600" cy="41910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r>
              <a:rPr lang="en-US" sz="3400" b="1" u="sng" dirty="0" smtClean="0"/>
              <a:t>From Local Public Funds</a:t>
            </a:r>
            <a:r>
              <a:rPr lang="en-US" sz="3400" b="1" dirty="0" smtClean="0"/>
              <a:t> </a:t>
            </a:r>
            <a:r>
              <a:rPr lang="en-US" sz="3400" dirty="0" smtClean="0"/>
              <a:t>–  Count here capital expenditures from Village, Town, City, County, School District funding</a:t>
            </a:r>
          </a:p>
          <a:p>
            <a:pPr>
              <a:buNone/>
            </a:pPr>
            <a:endParaRPr lang="en-US" sz="2000" b="1" dirty="0" smtClean="0"/>
          </a:p>
          <a:p>
            <a:r>
              <a:rPr lang="en-US" sz="3400" b="1" u="sng" dirty="0" smtClean="0"/>
              <a:t>From Other Funds</a:t>
            </a:r>
            <a:r>
              <a:rPr lang="en-US" sz="3400" b="1" dirty="0" smtClean="0"/>
              <a:t> </a:t>
            </a:r>
            <a:r>
              <a:rPr lang="en-US" sz="3400" dirty="0" smtClean="0"/>
              <a:t>– Count here capital expenditures from fundraisers, donations,  and State Aid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Capital Expenditures</a:t>
            </a:r>
            <a:endParaRPr lang="en-US" dirty="0"/>
          </a:p>
        </p:txBody>
      </p:sp>
      <p:sp>
        <p:nvSpPr>
          <p:cNvPr id="3" name="Text Placeholder 2"/>
          <p:cNvSpPr>
            <a:spLocks noGrp="1"/>
          </p:cNvSpPr>
          <p:nvPr>
            <p:ph type="body" idx="1"/>
          </p:nvPr>
        </p:nvSpPr>
        <p:spPr/>
        <p:txBody>
          <a:bodyPr/>
          <a:lstStyle/>
          <a:p>
            <a:pPr algn="ctr"/>
            <a:r>
              <a:rPr lang="en-US" dirty="0" smtClean="0"/>
              <a:t>Money Raised/Awarded	</a:t>
            </a:r>
            <a:endParaRPr lang="en-US" dirty="0"/>
          </a:p>
        </p:txBody>
      </p:sp>
      <p:sp>
        <p:nvSpPr>
          <p:cNvPr id="4" name="Text Placeholder 3"/>
          <p:cNvSpPr>
            <a:spLocks noGrp="1"/>
          </p:cNvSpPr>
          <p:nvPr>
            <p:ph type="body" sz="half" idx="3"/>
          </p:nvPr>
        </p:nvSpPr>
        <p:spPr>
          <a:xfrm>
            <a:off x="5105400" y="1905000"/>
            <a:ext cx="3657600" cy="654843"/>
          </a:xfrm>
        </p:spPr>
        <p:txBody>
          <a:bodyPr/>
          <a:lstStyle/>
          <a:p>
            <a:pPr algn="ctr"/>
            <a:r>
              <a:rPr lang="en-US" dirty="0" smtClean="0"/>
              <a:t>Local Funds Used</a:t>
            </a:r>
          </a:p>
        </p:txBody>
      </p:sp>
      <p:sp>
        <p:nvSpPr>
          <p:cNvPr id="5" name="Content Placeholder 4"/>
          <p:cNvSpPr>
            <a:spLocks noGrp="1"/>
          </p:cNvSpPr>
          <p:nvPr>
            <p:ph sz="quarter" idx="2"/>
          </p:nvPr>
        </p:nvSpPr>
        <p:spPr>
          <a:xfrm>
            <a:off x="457200" y="2667000"/>
            <a:ext cx="4648200" cy="3693320"/>
          </a:xfrm>
        </p:spPr>
        <p:txBody>
          <a:bodyPr>
            <a:normAutofit/>
          </a:bodyPr>
          <a:lstStyle/>
          <a:p>
            <a:r>
              <a:rPr lang="en-US" sz="2000" dirty="0" smtClean="0"/>
              <a:t>$   600 - McDonald’s Fundraiser</a:t>
            </a:r>
          </a:p>
          <a:p>
            <a:r>
              <a:rPr lang="en-US" sz="2000" dirty="0" smtClean="0"/>
              <a:t>$2,500 - Golf Tournament Fundraiser</a:t>
            </a:r>
          </a:p>
          <a:p>
            <a:r>
              <a:rPr lang="en-US" sz="2000" dirty="0" smtClean="0"/>
              <a:t>$1,000 - 5K Fundraiser</a:t>
            </a:r>
          </a:p>
          <a:p>
            <a:r>
              <a:rPr lang="en-US" sz="2000" dirty="0" smtClean="0"/>
              <a:t>$2,349 - Book Sale</a:t>
            </a:r>
          </a:p>
          <a:p>
            <a:r>
              <a:rPr lang="en-US" sz="2000" dirty="0" smtClean="0"/>
              <a:t>$    551 - Donation Jar</a:t>
            </a:r>
          </a:p>
          <a:p>
            <a:r>
              <a:rPr lang="en-US" sz="2000" dirty="0" smtClean="0"/>
              <a:t>$4,200 - Capital Campaign Mailing</a:t>
            </a:r>
          </a:p>
          <a:p>
            <a:r>
              <a:rPr lang="en-US" sz="2000" dirty="0" smtClean="0"/>
              <a:t>$102,000 – NYS Construction Grant</a:t>
            </a:r>
          </a:p>
          <a:p>
            <a:pPr>
              <a:buNone/>
            </a:pPr>
            <a:r>
              <a:rPr lang="en-US" sz="2000" dirty="0" smtClean="0"/>
              <a:t>___________________________________</a:t>
            </a:r>
          </a:p>
          <a:p>
            <a:pPr>
              <a:buNone/>
            </a:pPr>
            <a:r>
              <a:rPr lang="en-US" sz="2000" dirty="0" smtClean="0"/>
              <a:t>$113,200 Total</a:t>
            </a:r>
          </a:p>
        </p:txBody>
      </p:sp>
      <p:sp>
        <p:nvSpPr>
          <p:cNvPr id="6" name="Content Placeholder 5"/>
          <p:cNvSpPr>
            <a:spLocks noGrp="1"/>
          </p:cNvSpPr>
          <p:nvPr>
            <p:ph sz="quarter" idx="4"/>
          </p:nvPr>
        </p:nvSpPr>
        <p:spPr>
          <a:xfrm>
            <a:off x="5181600" y="2514600"/>
            <a:ext cx="3505200" cy="3845720"/>
          </a:xfrm>
        </p:spPr>
        <p:txBody>
          <a:bodyPr>
            <a:normAutofit fontScale="92500"/>
          </a:bodyPr>
          <a:lstStyle/>
          <a:p>
            <a:r>
              <a:rPr lang="en-US" dirty="0" smtClean="0"/>
              <a:t>So using the figures raised/awarded, if the library’s construction project was $136,000, then:</a:t>
            </a:r>
          </a:p>
          <a:p>
            <a:pPr>
              <a:buNone/>
            </a:pPr>
            <a:endParaRPr lang="en-US" sz="800" dirty="0" smtClean="0"/>
          </a:p>
          <a:p>
            <a:pPr>
              <a:buNone/>
            </a:pPr>
            <a:r>
              <a:rPr lang="en-US" dirty="0" smtClean="0"/>
              <a:t>12.10 would be $22,800 </a:t>
            </a:r>
          </a:p>
          <a:p>
            <a:pPr>
              <a:buNone/>
            </a:pPr>
            <a:r>
              <a:rPr lang="en-US" sz="1800" dirty="0" smtClean="0"/>
              <a:t>($136,000 total project minus “Other Funds”)</a:t>
            </a:r>
          </a:p>
          <a:p>
            <a:pPr>
              <a:buNone/>
            </a:pPr>
            <a:endParaRPr lang="en-US" sz="1800" dirty="0" smtClean="0"/>
          </a:p>
          <a:p>
            <a:pPr>
              <a:buNone/>
            </a:pPr>
            <a:r>
              <a:rPr lang="en-US" dirty="0" smtClean="0"/>
              <a:t>12.11 would be $113,200</a:t>
            </a:r>
          </a:p>
          <a:p>
            <a:pPr>
              <a:buNone/>
            </a:pPr>
            <a:r>
              <a:rPr lang="en-US" sz="1900" dirty="0" smtClean="0"/>
              <a:t>(the total funds you raised or were awarded…”Other Funds”)</a:t>
            </a:r>
          </a:p>
          <a:p>
            <a:pPr>
              <a:buNone/>
            </a:pPr>
            <a:endParaRPr lang="en-US" sz="18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19200"/>
          </a:xfrm>
        </p:spPr>
        <p:txBody>
          <a:bodyPr>
            <a:normAutofit fontScale="90000"/>
          </a:bodyPr>
          <a:lstStyle/>
          <a:p>
            <a:pPr algn="ctr"/>
            <a:r>
              <a:rPr lang="en-US" dirty="0" smtClean="0"/>
              <a:t>Operation and Maintenance of Buildings (12.13-12.17)</a:t>
            </a:r>
            <a:endParaRPr lang="en-US" dirty="0"/>
          </a:p>
        </p:txBody>
      </p:sp>
      <p:sp>
        <p:nvSpPr>
          <p:cNvPr id="5" name="Content Placeholder 2"/>
          <p:cNvSpPr>
            <a:spLocks noGrp="1"/>
          </p:cNvSpPr>
          <p:nvPr>
            <p:ph idx="1"/>
          </p:nvPr>
        </p:nvSpPr>
        <p:spPr>
          <a:xfrm>
            <a:off x="457200" y="2133600"/>
            <a:ext cx="8229600" cy="41910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r>
              <a:rPr lang="en-US" sz="2400" b="1" u="sng" dirty="0" smtClean="0"/>
              <a:t>From Local Public Funds</a:t>
            </a:r>
            <a:r>
              <a:rPr lang="en-US" sz="2400" b="1" dirty="0" smtClean="0"/>
              <a:t> </a:t>
            </a:r>
            <a:r>
              <a:rPr lang="en-US" sz="2400" dirty="0" smtClean="0"/>
              <a:t>–  Count here repairs made or equipment purchased from Village, Town, County, or School District funding (i.e. computers, furnaces, copiers, etc.) </a:t>
            </a:r>
          </a:p>
          <a:p>
            <a:r>
              <a:rPr lang="en-US" sz="2400" b="1" u="sng" dirty="0" smtClean="0"/>
              <a:t>From Other Funds</a:t>
            </a:r>
            <a:r>
              <a:rPr lang="en-US" sz="2400" b="1" dirty="0" smtClean="0"/>
              <a:t> </a:t>
            </a:r>
            <a:r>
              <a:rPr lang="en-US" sz="2400" dirty="0" smtClean="0"/>
              <a:t>– Count here repairs made or equipment purchased with funds from fundraisers, donations,  or State Aid </a:t>
            </a:r>
          </a:p>
          <a:p>
            <a:r>
              <a:rPr lang="en-US" sz="2400" b="1" u="sng" dirty="0" smtClean="0"/>
              <a:t>Other Disbursements for Operation and Maintenance of Buildings </a:t>
            </a:r>
            <a:r>
              <a:rPr lang="en-US" sz="2400" dirty="0" smtClean="0"/>
              <a:t>– Gas/Lights, fuel, insurance, custodial supplies, rental of quarters, contracts for janitorial service, window washing, snow removal, etc.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19200"/>
          </a:xfrm>
        </p:spPr>
        <p:txBody>
          <a:bodyPr>
            <a:normAutofit fontScale="90000"/>
          </a:bodyPr>
          <a:lstStyle/>
          <a:p>
            <a:pPr algn="ctr"/>
            <a:r>
              <a:rPr lang="en-US" dirty="0" smtClean="0"/>
              <a:t>Miscellaneous Expenses </a:t>
            </a:r>
            <a:br>
              <a:rPr lang="en-US" dirty="0" smtClean="0"/>
            </a:br>
            <a:r>
              <a:rPr lang="en-US" dirty="0" smtClean="0"/>
              <a:t>(12.18-12.24)</a:t>
            </a:r>
            <a:endParaRPr lang="en-US" dirty="0"/>
          </a:p>
        </p:txBody>
      </p:sp>
      <p:sp>
        <p:nvSpPr>
          <p:cNvPr id="5" name="Content Placeholder 2"/>
          <p:cNvSpPr>
            <a:spLocks noGrp="1"/>
          </p:cNvSpPr>
          <p:nvPr>
            <p:ph idx="1"/>
          </p:nvPr>
        </p:nvSpPr>
        <p:spPr>
          <a:xfrm>
            <a:off x="457200" y="2133600"/>
            <a:ext cx="8229600" cy="44958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r>
              <a:rPr lang="en-US" sz="2200" b="1" u="sng" dirty="0" smtClean="0"/>
              <a:t>Office and Library Supplies</a:t>
            </a:r>
            <a:r>
              <a:rPr lang="en-US" sz="2200" b="1" dirty="0" smtClean="0"/>
              <a:t> </a:t>
            </a:r>
            <a:r>
              <a:rPr lang="en-US" sz="2200" dirty="0" smtClean="0"/>
              <a:t>–  Binding supplier, paper, ink, discs, plastic jackets, cards, pockets, etc.</a:t>
            </a:r>
          </a:p>
          <a:p>
            <a:r>
              <a:rPr lang="en-US" sz="2200" b="1" u="sng" dirty="0" smtClean="0"/>
              <a:t>Telecommunications</a:t>
            </a:r>
            <a:r>
              <a:rPr lang="en-US" sz="2200" b="1" dirty="0" smtClean="0"/>
              <a:t> </a:t>
            </a:r>
            <a:r>
              <a:rPr lang="en-US" sz="2200" dirty="0" smtClean="0"/>
              <a:t>– Telephone and internet operation and installation (including GoDaddy and SmartNet)</a:t>
            </a:r>
          </a:p>
          <a:p>
            <a:r>
              <a:rPr lang="en-US" sz="2200" b="1" u="sng" dirty="0" smtClean="0"/>
              <a:t>Binding Expense</a:t>
            </a:r>
            <a:r>
              <a:rPr lang="en-US" sz="2200" b="1" dirty="0" smtClean="0"/>
              <a:t> </a:t>
            </a:r>
            <a:r>
              <a:rPr lang="en-US" sz="2200" dirty="0" smtClean="0"/>
              <a:t>– Commercial bindery expenditures only</a:t>
            </a:r>
          </a:p>
          <a:p>
            <a:r>
              <a:rPr lang="en-US" sz="2200" b="1" u="sng" dirty="0" smtClean="0"/>
              <a:t>Postage and Freight</a:t>
            </a:r>
            <a:r>
              <a:rPr lang="en-US" sz="2200" b="1" dirty="0" smtClean="0"/>
              <a:t> </a:t>
            </a:r>
            <a:r>
              <a:rPr lang="en-US" sz="2200" dirty="0" smtClean="0"/>
              <a:t>– Postage, UPS, FedEx, etc.</a:t>
            </a:r>
          </a:p>
          <a:p>
            <a:r>
              <a:rPr lang="en-US" sz="2200" b="1" u="sng" dirty="0" smtClean="0"/>
              <a:t>Professional &amp; Consultant Fees</a:t>
            </a:r>
            <a:r>
              <a:rPr lang="en-US" sz="2200" b="1" dirty="0" smtClean="0"/>
              <a:t> – </a:t>
            </a:r>
            <a:r>
              <a:rPr lang="en-US" sz="2200" dirty="0" smtClean="0"/>
              <a:t>Professional/Consultant Fees such as attorney, accountant, auditor, educators, program presenters, performers, and others. </a:t>
            </a:r>
            <a:endParaRPr lang="en-US" sz="2200" b="1" u="sng" dirty="0" smtClean="0"/>
          </a:p>
          <a:p>
            <a:r>
              <a:rPr lang="en-US" sz="2200" b="1" u="sng" dirty="0" smtClean="0"/>
              <a:t>Other Miscellaneous</a:t>
            </a:r>
            <a:r>
              <a:rPr lang="en-US" sz="2200" b="1" dirty="0" smtClean="0"/>
              <a:t> </a:t>
            </a:r>
            <a:r>
              <a:rPr lang="en-US" sz="2200" dirty="0" smtClean="0"/>
              <a:t>– Office equipment repairs, membership dues, travel expenses, publicity and printing, etc.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057400"/>
          </a:xfrm>
        </p:spPr>
        <p:txBody>
          <a:bodyPr>
            <a:normAutofit fontScale="90000"/>
          </a:bodyPr>
          <a:lstStyle/>
          <a:p>
            <a:pPr algn="ctr"/>
            <a:r>
              <a:rPr lang="en-US" dirty="0" smtClean="0"/>
              <a:t>Contracts with Public Libraries and/or Public Library Systems in New York State(12.25)</a:t>
            </a:r>
            <a:endParaRPr lang="en-US" dirty="0"/>
          </a:p>
        </p:txBody>
      </p:sp>
      <p:sp>
        <p:nvSpPr>
          <p:cNvPr id="5" name="Content Placeholder 2"/>
          <p:cNvSpPr>
            <a:spLocks noGrp="1"/>
          </p:cNvSpPr>
          <p:nvPr>
            <p:ph idx="1"/>
          </p:nvPr>
        </p:nvSpPr>
        <p:spPr>
          <a:xfrm>
            <a:off x="457200" y="3124200"/>
            <a:ext cx="8229600" cy="32004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endParaRPr lang="en-US" sz="3200" b="1" u="sng" dirty="0" smtClean="0"/>
          </a:p>
          <a:p>
            <a:r>
              <a:rPr lang="en-US" sz="3200" b="1" u="sng" dirty="0" smtClean="0"/>
              <a:t>Polaris Fees </a:t>
            </a:r>
            <a:r>
              <a:rPr lang="en-US" sz="3200" dirty="0" smtClean="0"/>
              <a:t>–  </a:t>
            </a:r>
            <a:r>
              <a:rPr lang="en-US" sz="3200" dirty="0" smtClean="0"/>
              <a:t>Do NOT count barcodes purchased, or any other items associated with </a:t>
            </a:r>
            <a:r>
              <a:rPr lang="en-US" sz="3200" dirty="0" smtClean="0"/>
              <a:t>automation</a:t>
            </a:r>
            <a:r>
              <a:rPr lang="en-US" sz="3200" dirty="0"/>
              <a:t>.</a:t>
            </a:r>
            <a:endParaRPr lang="en-US" sz="32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pPr algn="ctr"/>
            <a:r>
              <a:rPr lang="en-US" dirty="0" smtClean="0"/>
              <a:t>Debt Service (12.26-12.32)</a:t>
            </a:r>
            <a:endParaRPr lang="en-US" dirty="0"/>
          </a:p>
        </p:txBody>
      </p:sp>
      <p:sp>
        <p:nvSpPr>
          <p:cNvPr id="5" name="Content Placeholder 2"/>
          <p:cNvSpPr>
            <a:spLocks noGrp="1"/>
          </p:cNvSpPr>
          <p:nvPr>
            <p:ph idx="1"/>
          </p:nvPr>
        </p:nvSpPr>
        <p:spPr>
          <a:xfrm>
            <a:off x="457200" y="1828800"/>
            <a:ext cx="8229600" cy="46482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lnSpcReduction="10000"/>
          </a:bodyPr>
          <a:lstStyle/>
          <a:p>
            <a:pPr marL="274320" lvl="1" indent="-274320">
              <a:buClr>
                <a:schemeClr val="accent3"/>
              </a:buClr>
              <a:buSzPct val="95000"/>
            </a:pPr>
            <a:r>
              <a:rPr lang="en-US" b="1" u="sng" dirty="0" smtClean="0"/>
              <a:t>From Local Public Funds</a:t>
            </a:r>
            <a:r>
              <a:rPr lang="en-US" sz="3000" dirty="0" smtClean="0"/>
              <a:t> </a:t>
            </a:r>
            <a:r>
              <a:rPr lang="en-US" dirty="0" smtClean="0"/>
              <a:t>– Count here payments made from Village, Town, County, or School District funding towards principal and interest on capital purposes loans ISSUED IN A PRIOR YEAR</a:t>
            </a:r>
          </a:p>
          <a:p>
            <a:pPr marL="274320" lvl="1" indent="-274320">
              <a:buClr>
                <a:schemeClr val="accent3"/>
              </a:buClr>
              <a:buSzPct val="95000"/>
            </a:pPr>
            <a:r>
              <a:rPr lang="en-US" b="1" u="sng" dirty="0" smtClean="0"/>
              <a:t>From Other Funds</a:t>
            </a:r>
            <a:r>
              <a:rPr lang="en-US" sz="3000" dirty="0" smtClean="0"/>
              <a:t> </a:t>
            </a:r>
            <a:r>
              <a:rPr lang="en-US" dirty="0" smtClean="0"/>
              <a:t>- Count here payments made from “other funds” towards principal and interest on capital purpose loans ISSUED IN A PRIOR YEAR</a:t>
            </a:r>
          </a:p>
          <a:p>
            <a:pPr marL="274320" lvl="1" indent="-274320">
              <a:buClr>
                <a:schemeClr val="accent3"/>
              </a:buClr>
              <a:buSzPct val="95000"/>
            </a:pPr>
            <a:r>
              <a:rPr lang="en-US" b="1" u="sng" dirty="0" smtClean="0"/>
              <a:t>Budget Loans</a:t>
            </a:r>
            <a:r>
              <a:rPr lang="en-US" sz="3000" dirty="0" smtClean="0"/>
              <a:t> </a:t>
            </a:r>
            <a:r>
              <a:rPr lang="en-US" dirty="0" smtClean="0"/>
              <a:t>- Count here payments towards principal and interest on budget loans ISSUED IN A PRIOR YEAR</a:t>
            </a:r>
          </a:p>
          <a:p>
            <a:pPr marL="274320" lvl="1" indent="-274320">
              <a:buClr>
                <a:schemeClr val="accent3"/>
              </a:buClr>
              <a:buSzPct val="95000"/>
            </a:pPr>
            <a:r>
              <a:rPr lang="en-US" b="1" u="sng" dirty="0" smtClean="0"/>
              <a:t>Short Term Loans</a:t>
            </a:r>
            <a:r>
              <a:rPr lang="en-US" sz="3000" dirty="0" smtClean="0"/>
              <a:t> </a:t>
            </a:r>
            <a:r>
              <a:rPr lang="en-US" dirty="0" smtClean="0"/>
              <a:t>- Count here payments towards interest on short purpose loans MADE AND PAID BACK WITHIN THE CURRENT FISCAL YEAR</a:t>
            </a:r>
          </a:p>
          <a:p>
            <a:pPr marL="274320" lvl="1" indent="-274320">
              <a:buClr>
                <a:schemeClr val="accent3"/>
              </a:buClr>
              <a:buSzPct val="95000"/>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pPr algn="ctr"/>
            <a:r>
              <a:rPr lang="en-US" dirty="0" smtClean="0"/>
              <a:t>Transfers (12.33-12.38)</a:t>
            </a:r>
            <a:endParaRPr lang="en-US" dirty="0"/>
          </a:p>
        </p:txBody>
      </p:sp>
      <p:sp>
        <p:nvSpPr>
          <p:cNvPr id="5" name="Content Placeholder 2"/>
          <p:cNvSpPr>
            <a:spLocks noGrp="1"/>
          </p:cNvSpPr>
          <p:nvPr>
            <p:ph idx="1"/>
          </p:nvPr>
        </p:nvSpPr>
        <p:spPr>
          <a:xfrm>
            <a:off x="457200" y="1828800"/>
            <a:ext cx="8229600" cy="46482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pPr marL="274320" lvl="1" indent="-274320">
              <a:buClr>
                <a:schemeClr val="accent3"/>
              </a:buClr>
              <a:buSzPct val="95000"/>
            </a:pPr>
            <a:r>
              <a:rPr lang="en-US" b="1" u="sng" dirty="0" smtClean="0"/>
              <a:t>Transfers to Capital Fund</a:t>
            </a:r>
            <a:r>
              <a:rPr lang="en-US" sz="3000" dirty="0" smtClean="0"/>
              <a:t> </a:t>
            </a:r>
            <a:r>
              <a:rPr lang="en-US" dirty="0" smtClean="0"/>
              <a:t>– Record here funds transferred from operating funds into the Capital Fund.  Make sure money is “received” in the Capital Fund using Question 13.8.  If you report transfers, you must use questions 12.32 AND 12.33 to break down into:</a:t>
            </a:r>
          </a:p>
          <a:p>
            <a:pPr marL="548640" lvl="2" indent="-274320">
              <a:buClr>
                <a:schemeClr val="accent3"/>
              </a:buClr>
              <a:buSzPct val="95000"/>
            </a:pPr>
            <a:r>
              <a:rPr lang="en-US" sz="2400" dirty="0" smtClean="0"/>
              <a:t>From Local Public Funds</a:t>
            </a:r>
          </a:p>
          <a:p>
            <a:pPr marL="548640" lvl="2" indent="-274320">
              <a:buClr>
                <a:schemeClr val="accent3"/>
              </a:buClr>
              <a:buSzPct val="95000"/>
            </a:pPr>
            <a:r>
              <a:rPr lang="en-US" sz="2400" dirty="0" smtClean="0"/>
              <a:t>From Other Funds</a:t>
            </a:r>
          </a:p>
          <a:p>
            <a:pPr marL="274320" lvl="1" indent="-274320">
              <a:buClr>
                <a:schemeClr val="accent3"/>
              </a:buClr>
              <a:buSzPct val="95000"/>
            </a:pPr>
            <a:r>
              <a:rPr lang="en-US" b="1" u="sng" dirty="0" smtClean="0"/>
              <a:t>Transfers to Other Funds</a:t>
            </a:r>
            <a:r>
              <a:rPr lang="en-US" sz="3000" dirty="0" smtClean="0"/>
              <a:t> </a:t>
            </a:r>
            <a:r>
              <a:rPr lang="en-US" dirty="0" smtClean="0"/>
              <a:t>– Record here funds transferred into special fund accounts such as a memorial account or investment </a:t>
            </a:r>
            <a:r>
              <a:rPr lang="en-US" dirty="0" err="1" smtClean="0"/>
              <a:t>acount</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981200"/>
          </a:xfrm>
        </p:spPr>
        <p:txBody>
          <a:bodyPr>
            <a:normAutofit fontScale="90000"/>
          </a:bodyPr>
          <a:lstStyle/>
          <a:p>
            <a:pPr algn="ctr"/>
            <a:r>
              <a:rPr lang="en-US" dirty="0" smtClean="0"/>
              <a:t>Balance in Operating Fund – Ending Balance for the Fiscal Year (12.39)</a:t>
            </a:r>
            <a:endParaRPr lang="en-US" dirty="0"/>
          </a:p>
        </p:txBody>
      </p:sp>
      <p:sp>
        <p:nvSpPr>
          <p:cNvPr id="5" name="Content Placeholder 2"/>
          <p:cNvSpPr>
            <a:spLocks noGrp="1"/>
          </p:cNvSpPr>
          <p:nvPr>
            <p:ph idx="1"/>
          </p:nvPr>
        </p:nvSpPr>
        <p:spPr>
          <a:xfrm>
            <a:off x="457200" y="3048000"/>
            <a:ext cx="8229600" cy="29718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fontScale="62500" lnSpcReduction="20000"/>
          </a:bodyPr>
          <a:lstStyle/>
          <a:p>
            <a:pPr algn="ctr">
              <a:buNone/>
            </a:pPr>
            <a:endParaRPr lang="en-US" b="1" dirty="0" smtClean="0"/>
          </a:p>
          <a:p>
            <a:pPr algn="ctr">
              <a:buNone/>
            </a:pPr>
            <a:r>
              <a:rPr lang="en-US" sz="6600" b="1" dirty="0" smtClean="0"/>
              <a:t>Combine the year end balance’s of all of the accounts that make up your library’s Operating Fund</a:t>
            </a:r>
          </a:p>
          <a:p>
            <a:pPr algn="ctr">
              <a:buNone/>
            </a:pPr>
            <a:r>
              <a:rPr lang="en-US" sz="6600" b="1" dirty="0" smtClean="0"/>
              <a:t> (checking, savings, petty cash, etc.)</a:t>
            </a:r>
            <a:endParaRPr lang="en-US" sz="4000" dirty="0" smtClean="0"/>
          </a:p>
          <a:p>
            <a:pPr>
              <a:buNone/>
            </a:pPr>
            <a:endParaRPr lang="en-US"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981200"/>
          </a:xfrm>
        </p:spPr>
        <p:txBody>
          <a:bodyPr>
            <a:normAutofit/>
          </a:bodyPr>
          <a:lstStyle/>
          <a:p>
            <a:pPr algn="ctr"/>
            <a:r>
              <a:rPr lang="en-US" dirty="0" smtClean="0"/>
              <a:t>Grand Total Disbursements, Transfers, and Balance (12.40)</a:t>
            </a:r>
            <a:endParaRPr lang="en-US" dirty="0"/>
          </a:p>
        </p:txBody>
      </p:sp>
      <p:sp>
        <p:nvSpPr>
          <p:cNvPr id="5" name="Content Placeholder 2"/>
          <p:cNvSpPr>
            <a:spLocks noGrp="1"/>
          </p:cNvSpPr>
          <p:nvPr>
            <p:ph idx="1"/>
          </p:nvPr>
        </p:nvSpPr>
        <p:spPr>
          <a:xfrm>
            <a:off x="457200" y="2895600"/>
            <a:ext cx="8229600" cy="34290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fontScale="70000" lnSpcReduction="20000"/>
          </a:bodyPr>
          <a:lstStyle/>
          <a:p>
            <a:pPr algn="ctr">
              <a:buNone/>
            </a:pPr>
            <a:r>
              <a:rPr lang="en-US" sz="7700" b="1" dirty="0" smtClean="0"/>
              <a:t>This figure </a:t>
            </a:r>
          </a:p>
          <a:p>
            <a:pPr algn="ctr">
              <a:buNone/>
            </a:pPr>
            <a:r>
              <a:rPr lang="en-US" sz="7700" b="1" dirty="0" smtClean="0"/>
              <a:t>MUST EQUAL </a:t>
            </a:r>
          </a:p>
          <a:p>
            <a:pPr algn="ctr">
              <a:buNone/>
            </a:pPr>
            <a:r>
              <a:rPr lang="en-US" sz="7700" b="1" dirty="0" smtClean="0"/>
              <a:t>Question 11.26</a:t>
            </a:r>
          </a:p>
          <a:p>
            <a:pPr algn="ctr">
              <a:buNone/>
            </a:pPr>
            <a:endParaRPr lang="en-US" sz="4300" dirty="0" smtClean="0"/>
          </a:p>
          <a:p>
            <a:r>
              <a:rPr lang="en-US" sz="4600" b="1" dirty="0" smtClean="0">
                <a:solidFill>
                  <a:srgbClr val="FF0000"/>
                </a:solidFill>
              </a:rPr>
              <a:t>If it doesn’t, recheck your figures!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normAutofit fontScale="90000"/>
          </a:bodyPr>
          <a:lstStyle/>
          <a:p>
            <a:pPr algn="ctr"/>
            <a:r>
              <a:rPr lang="en-US" dirty="0" smtClean="0"/>
              <a:t>Assurance (12.41) &amp; </a:t>
            </a:r>
            <a:br>
              <a:rPr lang="en-US" dirty="0" smtClean="0"/>
            </a:br>
            <a:r>
              <a:rPr lang="en-US" dirty="0" smtClean="0"/>
              <a:t>Fiscal Audit (12.42-12.44)</a:t>
            </a:r>
            <a:endParaRPr lang="en-US" dirty="0"/>
          </a:p>
        </p:txBody>
      </p:sp>
      <p:sp>
        <p:nvSpPr>
          <p:cNvPr id="5" name="Content Placeholder 2"/>
          <p:cNvSpPr>
            <a:spLocks noGrp="1"/>
          </p:cNvSpPr>
          <p:nvPr>
            <p:ph idx="1"/>
          </p:nvPr>
        </p:nvSpPr>
        <p:spPr>
          <a:xfrm>
            <a:off x="457200" y="2438400"/>
            <a:ext cx="8229600" cy="40386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pPr marL="274320" lvl="1" indent="-274320">
              <a:buClr>
                <a:schemeClr val="accent3"/>
              </a:buClr>
              <a:buSzPct val="95000"/>
            </a:pPr>
            <a:r>
              <a:rPr lang="en-US" sz="3200" b="1" u="sng" dirty="0" smtClean="0"/>
              <a:t>Assurance</a:t>
            </a:r>
            <a:r>
              <a:rPr lang="en-US" sz="3200" dirty="0" smtClean="0"/>
              <a:t> –  Enter the date the Annual Report was reviewed and accepted by the Library Board</a:t>
            </a:r>
          </a:p>
          <a:p>
            <a:pPr marL="274320" lvl="1" indent="-274320">
              <a:buClr>
                <a:schemeClr val="accent3"/>
              </a:buClr>
              <a:buSzPct val="95000"/>
            </a:pPr>
            <a:r>
              <a:rPr lang="en-US" sz="3200" b="1" u="sng" dirty="0" smtClean="0"/>
              <a:t>Fiscal Audit</a:t>
            </a:r>
            <a:r>
              <a:rPr lang="en-US" sz="3200" b="1" dirty="0" smtClean="0"/>
              <a:t> </a:t>
            </a:r>
            <a:r>
              <a:rPr lang="en-US" sz="3200" dirty="0" smtClean="0"/>
              <a:t>–  Enter the date of the Library’s last fiscal audit, the time period covered by the audit and the type of audit performed.  If no audit within THE LAST FIVE YEARS, enter N/A</a:t>
            </a:r>
            <a:endParaRPr lang="en-US" sz="3200" b="1" dirty="0" smtClean="0"/>
          </a:p>
          <a:p>
            <a:pPr marL="274320" lvl="1" indent="-274320">
              <a:buClr>
                <a:schemeClr val="accent3"/>
              </a:buClr>
              <a:buSzPct val="95000"/>
            </a:pPr>
            <a:endParaRPr lang="en-US" b="1" u="sng"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90600"/>
            <a:ext cx="9144000" cy="704088"/>
          </a:xfrm>
        </p:spPr>
        <p:txBody>
          <a:bodyPr>
            <a:normAutofit fontScale="90000"/>
          </a:bodyPr>
          <a:lstStyle/>
          <a:p>
            <a:pPr algn="ctr"/>
            <a:r>
              <a:rPr lang="en-US" dirty="0" smtClean="0"/>
              <a:t>From the Examples	</a:t>
            </a:r>
            <a:endParaRPr lang="en-US" dirty="0"/>
          </a:p>
        </p:txBody>
      </p:sp>
      <p:sp>
        <p:nvSpPr>
          <p:cNvPr id="6" name="Content Placeholder 5"/>
          <p:cNvSpPr>
            <a:spLocks noGrp="1"/>
          </p:cNvSpPr>
          <p:nvPr>
            <p:ph sz="quarter" idx="2"/>
          </p:nvPr>
        </p:nvSpPr>
        <p:spPr>
          <a:xfrm>
            <a:off x="457200" y="2743200"/>
            <a:ext cx="3657600" cy="3352800"/>
          </a:xfr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a:endParaRPr lang="en-US" sz="2800" dirty="0" smtClean="0">
              <a:solidFill>
                <a:schemeClr val="lt1"/>
              </a:solidFill>
            </a:endParaRPr>
          </a:p>
          <a:p>
            <a:pPr marL="0"/>
            <a:r>
              <a:rPr lang="en-US" sz="2800" dirty="0" smtClean="0">
                <a:solidFill>
                  <a:schemeClr val="lt1"/>
                </a:solidFill>
              </a:rPr>
              <a:t>Business Checking 	Account #1</a:t>
            </a:r>
          </a:p>
          <a:p>
            <a:pPr marL="0"/>
            <a:r>
              <a:rPr lang="en-US" sz="2800" dirty="0" smtClean="0">
                <a:solidFill>
                  <a:schemeClr val="lt1"/>
                </a:solidFill>
              </a:rPr>
              <a:t>Business Checking   	Account #2</a:t>
            </a:r>
          </a:p>
          <a:p>
            <a:pPr marL="0"/>
            <a:r>
              <a:rPr lang="en-US" sz="2800" dirty="0" smtClean="0"/>
              <a:t>Business Savings  	Account #4</a:t>
            </a:r>
            <a:endParaRPr lang="en-US" sz="2800" dirty="0" smtClean="0">
              <a:solidFill>
                <a:schemeClr val="lt1"/>
              </a:solidFill>
            </a:endParaRPr>
          </a:p>
          <a:p>
            <a:pPr marL="0"/>
            <a:r>
              <a:rPr lang="en-US" sz="2800" dirty="0" smtClean="0">
                <a:solidFill>
                  <a:schemeClr val="lt1"/>
                </a:solidFill>
              </a:rPr>
              <a:t>Petty Cash  </a:t>
            </a:r>
          </a:p>
          <a:p>
            <a:pPr marL="0">
              <a:buNone/>
            </a:pPr>
            <a:r>
              <a:rPr lang="en-US" sz="2800" dirty="0" smtClean="0"/>
              <a:t>	</a:t>
            </a:r>
            <a:r>
              <a:rPr lang="en-US" sz="2800" dirty="0" smtClean="0">
                <a:solidFill>
                  <a:schemeClr val="lt1"/>
                </a:solidFill>
              </a:rPr>
              <a:t>Account #5</a:t>
            </a:r>
          </a:p>
          <a:p>
            <a:pPr marL="0" algn="ctr">
              <a:buNone/>
            </a:pPr>
            <a:endParaRPr lang="en-US" sz="1800" dirty="0" smtClean="0">
              <a:solidFill>
                <a:schemeClr val="lt1"/>
              </a:solidFill>
            </a:endParaRPr>
          </a:p>
        </p:txBody>
      </p:sp>
      <p:sp>
        <p:nvSpPr>
          <p:cNvPr id="8" name="Content Placeholder 7"/>
          <p:cNvSpPr>
            <a:spLocks noGrp="1"/>
          </p:cNvSpPr>
          <p:nvPr>
            <p:ph sz="quarter" idx="4"/>
          </p:nvPr>
        </p:nvSpPr>
        <p:spPr>
          <a:xfrm>
            <a:off x="4267200" y="2819400"/>
            <a:ext cx="4422775" cy="3276600"/>
          </a:xfr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r>
              <a:rPr lang="en-US" sz="2800" dirty="0" smtClean="0">
                <a:solidFill>
                  <a:schemeClr val="lt1"/>
                </a:solidFill>
              </a:rPr>
              <a:t>Certificate of Deposit -  	Account #3</a:t>
            </a:r>
          </a:p>
          <a:p>
            <a:pPr marL="0"/>
            <a:r>
              <a:rPr lang="en-US" sz="2800" dirty="0" smtClean="0">
                <a:solidFill>
                  <a:schemeClr val="lt1"/>
                </a:solidFill>
              </a:rPr>
              <a:t>Money Market – Capital Fund 	Account #5</a:t>
            </a:r>
          </a:p>
        </p:txBody>
      </p:sp>
      <p:sp>
        <p:nvSpPr>
          <p:cNvPr id="11" name="Text Placeholder 10"/>
          <p:cNvSpPr>
            <a:spLocks noGrp="1"/>
          </p:cNvSpPr>
          <p:nvPr>
            <p:ph type="body" sz="half" idx="3"/>
          </p:nvPr>
        </p:nvSpPr>
        <p:spPr>
          <a:xfrm>
            <a:off x="4267200" y="1981200"/>
            <a:ext cx="4419600" cy="654843"/>
          </a:xfrm>
          <a:solidFill>
            <a:schemeClr val="bg2">
              <a:lumMod val="90000"/>
            </a:schemeClr>
          </a:solidFill>
        </p:spPr>
        <p:txBody>
          <a:bodyPr/>
          <a:lstStyle/>
          <a:p>
            <a:pPr algn="ctr"/>
            <a:r>
              <a:rPr lang="en-US" dirty="0" smtClean="0"/>
              <a:t>What doesn’t?  </a:t>
            </a:r>
            <a:endParaRPr lang="en-US" dirty="0"/>
          </a:p>
        </p:txBody>
      </p:sp>
      <p:sp>
        <p:nvSpPr>
          <p:cNvPr id="12" name="Text Placeholder 11"/>
          <p:cNvSpPr>
            <a:spLocks noGrp="1"/>
          </p:cNvSpPr>
          <p:nvPr>
            <p:ph type="body" idx="1"/>
          </p:nvPr>
        </p:nvSpPr>
        <p:spPr>
          <a:xfrm>
            <a:off x="457200" y="1981200"/>
            <a:ext cx="3657600" cy="659352"/>
          </a:xfrm>
          <a:solidFill>
            <a:schemeClr val="bg2">
              <a:lumMod val="90000"/>
            </a:schemeClr>
          </a:solidFill>
        </p:spPr>
        <p:txBody>
          <a:bodyPr/>
          <a:lstStyle/>
          <a:p>
            <a:pPr algn="ctr"/>
            <a:r>
              <a:rPr lang="en-US" dirty="0" smtClean="0"/>
              <a:t>What gets counted?</a:t>
            </a:r>
            <a:endParaRPr lang="en-US" dirty="0"/>
          </a:p>
        </p:txBody>
      </p:sp>
      <p:sp>
        <p:nvSpPr>
          <p:cNvPr id="7" name="TextBox 6"/>
          <p:cNvSpPr txBox="1"/>
          <p:nvPr/>
        </p:nvSpPr>
        <p:spPr>
          <a:xfrm>
            <a:off x="457200" y="6324600"/>
            <a:ext cx="3886200" cy="369332"/>
          </a:xfrm>
          <a:prstGeom prst="rect">
            <a:avLst/>
          </a:prstGeom>
          <a:noFill/>
        </p:spPr>
        <p:txBody>
          <a:bodyPr wrap="square" rtlCol="0">
            <a:spAutoFit/>
          </a:bodyPr>
          <a:lstStyle/>
          <a:p>
            <a:r>
              <a:rPr lang="en-US" dirty="0" smtClean="0"/>
              <a:t>Slides 10-15 if they did not print out.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a:bodyPr>
          <a:lstStyle/>
          <a:p>
            <a:pPr algn="ctr"/>
            <a:r>
              <a:rPr lang="en-US" dirty="0" smtClean="0"/>
              <a:t>Capital Fund (12.45)</a:t>
            </a:r>
            <a:endParaRPr lang="en-US" dirty="0"/>
          </a:p>
        </p:txBody>
      </p:sp>
      <p:sp>
        <p:nvSpPr>
          <p:cNvPr id="5" name="Content Placeholder 2"/>
          <p:cNvSpPr>
            <a:spLocks noGrp="1"/>
          </p:cNvSpPr>
          <p:nvPr>
            <p:ph idx="1"/>
          </p:nvPr>
        </p:nvSpPr>
        <p:spPr>
          <a:xfrm>
            <a:off x="457200" y="1905000"/>
            <a:ext cx="8229600" cy="45720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pPr marL="274320" lvl="1" indent="-274320">
              <a:buClr>
                <a:schemeClr val="accent3"/>
              </a:buClr>
              <a:buSzPct val="95000"/>
            </a:pPr>
            <a:r>
              <a:rPr lang="en-US" sz="3200" b="1" u="sng" dirty="0" smtClean="0"/>
              <a:t>Indicate whether the library has a Capital Fund.  Answer “yes” ONLY if:</a:t>
            </a:r>
          </a:p>
          <a:p>
            <a:pPr marL="548640" lvl="2" indent="-274320">
              <a:buClr>
                <a:schemeClr val="accent3"/>
              </a:buClr>
              <a:buSzPct val="95000"/>
              <a:buNone/>
            </a:pPr>
            <a:endParaRPr lang="en-US" sz="2600" b="1" u="sng" dirty="0" smtClean="0"/>
          </a:p>
          <a:p>
            <a:pPr marL="548640" lvl="2" indent="-274320">
              <a:buClr>
                <a:schemeClr val="accent3"/>
              </a:buClr>
              <a:buSzPct val="95000"/>
            </a:pPr>
            <a:r>
              <a:rPr lang="en-US" sz="2600" dirty="0" smtClean="0"/>
              <a:t>The library has a separate Capital Fund </a:t>
            </a:r>
          </a:p>
          <a:p>
            <a:pPr marL="548640" lvl="2" indent="-274320">
              <a:buClr>
                <a:schemeClr val="accent3"/>
              </a:buClr>
              <a:buSzPct val="95000"/>
              <a:buNone/>
            </a:pPr>
            <a:endParaRPr lang="en-US" sz="800" b="1" dirty="0" smtClean="0"/>
          </a:p>
          <a:p>
            <a:pPr marL="548640" lvl="2" indent="-274320">
              <a:buClr>
                <a:schemeClr val="accent3"/>
              </a:buClr>
              <a:buSzPct val="95000"/>
              <a:buNone/>
            </a:pPr>
            <a:r>
              <a:rPr lang="en-US" sz="2600" b="1" dirty="0" smtClean="0"/>
              <a:t>					OR</a:t>
            </a:r>
          </a:p>
          <a:p>
            <a:pPr marL="548640" lvl="2" indent="-274320">
              <a:buClr>
                <a:schemeClr val="accent3"/>
              </a:buClr>
              <a:buSzPct val="95000"/>
              <a:buNone/>
            </a:pPr>
            <a:endParaRPr lang="en-US" sz="800" b="1" dirty="0" smtClean="0"/>
          </a:p>
          <a:p>
            <a:pPr marL="548640" lvl="2" indent="-274320">
              <a:buClr>
                <a:schemeClr val="accent3"/>
              </a:buClr>
              <a:buSzPct val="95000"/>
            </a:pPr>
            <a:r>
              <a:rPr lang="en-US" sz="2600" dirty="0" smtClean="0"/>
              <a:t>The library has received a NYS Construction Grant funding that needs to be reported in Question 13.4</a:t>
            </a:r>
          </a:p>
          <a:p>
            <a:pPr marL="274320" lvl="1" indent="-274320">
              <a:buClr>
                <a:schemeClr val="accent3"/>
              </a:buClr>
              <a:buSzPct val="95000"/>
            </a:pPr>
            <a:endParaRPr lang="en-US" b="1" u="sng"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82000" cy="5544312"/>
          </a:xfrm>
        </p:spPr>
        <p:txBody>
          <a:bodyPr anchor="ctr">
            <a:normAutofit/>
          </a:bodyPr>
          <a:lstStyle/>
          <a:p>
            <a:pPr algn="ctr"/>
            <a:r>
              <a:rPr lang="en-US" sz="7200" dirty="0" smtClean="0"/>
              <a:t>Part 13 – </a:t>
            </a:r>
            <a:br>
              <a:rPr lang="en-US" sz="7200" dirty="0" smtClean="0"/>
            </a:br>
            <a:r>
              <a:rPr lang="en-US" sz="7200" dirty="0" smtClean="0"/>
              <a:t>Capital Fund Receipts</a:t>
            </a:r>
            <a:endParaRPr lang="en-US" sz="7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371600"/>
          </a:xfrm>
        </p:spPr>
        <p:txBody>
          <a:bodyPr>
            <a:normAutofit fontScale="90000"/>
          </a:bodyPr>
          <a:lstStyle/>
          <a:p>
            <a:pPr algn="ctr"/>
            <a:r>
              <a:rPr lang="en-US" dirty="0" smtClean="0"/>
              <a:t>Revenues From Local Sources (13.1-13.3)</a:t>
            </a:r>
            <a:endParaRPr lang="en-US" dirty="0"/>
          </a:p>
        </p:txBody>
      </p:sp>
      <p:sp>
        <p:nvSpPr>
          <p:cNvPr id="5" name="Content Placeholder 2"/>
          <p:cNvSpPr>
            <a:spLocks noGrp="1"/>
          </p:cNvSpPr>
          <p:nvPr>
            <p:ph idx="1"/>
          </p:nvPr>
        </p:nvSpPr>
        <p:spPr>
          <a:xfrm>
            <a:off x="457200" y="2971800"/>
            <a:ext cx="8229600" cy="28956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fontScale="85000" lnSpcReduction="10000"/>
          </a:bodyPr>
          <a:lstStyle/>
          <a:p>
            <a:pPr marL="274320" lvl="1" indent="-274320">
              <a:buClr>
                <a:schemeClr val="accent3"/>
              </a:buClr>
              <a:buSzPct val="95000"/>
            </a:pPr>
            <a:r>
              <a:rPr lang="en-US" sz="3600" b="1" u="sng" dirty="0" smtClean="0"/>
              <a:t>Revenues from Local Government Sources</a:t>
            </a:r>
          </a:p>
          <a:p>
            <a:pPr marL="274320" lvl="1" indent="-274320">
              <a:buClr>
                <a:schemeClr val="accent3"/>
              </a:buClr>
              <a:buSzPct val="95000"/>
            </a:pPr>
            <a:r>
              <a:rPr lang="en-US" sz="3600" b="1" u="sng" dirty="0" smtClean="0"/>
              <a:t>All Other Revenues from Local Sources</a:t>
            </a:r>
          </a:p>
          <a:p>
            <a:pPr marL="822960" lvl="3" indent="-274320">
              <a:buSzPct val="95000"/>
            </a:pPr>
            <a:r>
              <a:rPr lang="en-US" sz="3200" dirty="0" smtClean="0"/>
              <a:t>Interest and earnings</a:t>
            </a:r>
          </a:p>
          <a:p>
            <a:pPr marL="822960" lvl="3" indent="-274320">
              <a:buSzPct val="95000"/>
            </a:pPr>
            <a:r>
              <a:rPr lang="en-US" sz="3200" dirty="0" smtClean="0"/>
              <a:t>Gifts and donations</a:t>
            </a:r>
          </a:p>
          <a:p>
            <a:pPr marL="822960" lvl="3" indent="-274320">
              <a:buSzPct val="95000"/>
            </a:pPr>
            <a:r>
              <a:rPr lang="en-US" sz="3200" dirty="0" smtClean="0"/>
              <a:t>Premiums and Accrued Interest on Borrowings</a:t>
            </a:r>
          </a:p>
          <a:p>
            <a:pPr marL="822960" lvl="3" indent="-274320">
              <a:buSzPct val="95000"/>
            </a:pPr>
            <a:r>
              <a:rPr lang="en-US" sz="3200" dirty="0" smtClean="0"/>
              <a:t>Funds from other local sources not listed above</a:t>
            </a:r>
          </a:p>
          <a:p>
            <a:pPr marL="274320" lvl="1" indent="-274320">
              <a:buClr>
                <a:schemeClr val="accent3"/>
              </a:buClr>
              <a:buSzPct val="95000"/>
            </a:pPr>
            <a:endParaRPr lang="en-US" sz="3200" b="1" u="sng" dirty="0" smtClean="0"/>
          </a:p>
          <a:p>
            <a:pPr marL="274320" lvl="1" indent="-274320">
              <a:buClr>
                <a:schemeClr val="accent3"/>
              </a:buClr>
              <a:buSzPct val="95000"/>
            </a:pPr>
            <a:endParaRPr lang="en-US" sz="3200" b="1" u="sng" dirty="0" smtClean="0"/>
          </a:p>
          <a:p>
            <a:pPr marL="274320" lvl="1" indent="-274320">
              <a:buClr>
                <a:schemeClr val="accent3"/>
              </a:buClr>
              <a:buSzPct val="95000"/>
              <a:buNone/>
            </a:pPr>
            <a:endParaRPr lang="en-US" b="1" u="sng"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p:spPr>
        <p:txBody>
          <a:bodyPr>
            <a:normAutofit fontScale="90000"/>
          </a:bodyPr>
          <a:lstStyle/>
          <a:p>
            <a:pPr algn="ctr"/>
            <a:r>
              <a:rPr lang="en-US" dirty="0" smtClean="0"/>
              <a:t>State Aid for Capital Projects</a:t>
            </a:r>
            <a:br>
              <a:rPr lang="en-US" dirty="0" smtClean="0"/>
            </a:br>
            <a:r>
              <a:rPr lang="en-US" dirty="0" smtClean="0"/>
              <a:t>(13.4-13.6)</a:t>
            </a:r>
            <a:endParaRPr lang="en-US" dirty="0"/>
          </a:p>
        </p:txBody>
      </p:sp>
      <p:sp>
        <p:nvSpPr>
          <p:cNvPr id="5" name="Content Placeholder 2"/>
          <p:cNvSpPr>
            <a:spLocks noGrp="1"/>
          </p:cNvSpPr>
          <p:nvPr>
            <p:ph idx="1"/>
          </p:nvPr>
        </p:nvSpPr>
        <p:spPr>
          <a:xfrm>
            <a:off x="457200" y="2514600"/>
            <a:ext cx="8229600" cy="38100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pPr marL="274320" lvl="1" indent="-274320">
              <a:buClr>
                <a:schemeClr val="accent3"/>
              </a:buClr>
              <a:buSzPct val="95000"/>
            </a:pPr>
            <a:r>
              <a:rPr lang="en-US" sz="3200" b="1" u="sng" dirty="0" smtClean="0"/>
              <a:t>State Aid Received for Construction</a:t>
            </a:r>
            <a:r>
              <a:rPr lang="en-US" sz="3000" dirty="0" smtClean="0"/>
              <a:t> - </a:t>
            </a:r>
            <a:r>
              <a:rPr lang="en-US" sz="2600" dirty="0" smtClean="0"/>
              <a:t>Record State Aid received for construction purposes under Ed. Law 273-a (NYS Construction Grant Program)</a:t>
            </a:r>
          </a:p>
          <a:p>
            <a:pPr marL="822960" lvl="3" indent="-274320">
              <a:buSzPct val="95000"/>
            </a:pPr>
            <a:r>
              <a:rPr lang="en-US" sz="2400" dirty="0" smtClean="0"/>
              <a:t>If the funds were transferred to the Operating Fund, Question 13.4 MUST MATCH Questions 11.22 and 14.8)</a:t>
            </a:r>
          </a:p>
          <a:p>
            <a:pPr marL="274320" lvl="1" indent="-274320">
              <a:buClr>
                <a:schemeClr val="accent3"/>
              </a:buClr>
              <a:buSzPct val="95000"/>
            </a:pPr>
            <a:r>
              <a:rPr lang="en-US" sz="3200" b="1" u="sng" dirty="0" smtClean="0"/>
              <a:t>Other State Aid</a:t>
            </a:r>
            <a:r>
              <a:rPr lang="en-US" sz="3000" dirty="0" smtClean="0"/>
              <a:t>- </a:t>
            </a:r>
            <a:r>
              <a:rPr lang="en-US" sz="2600" dirty="0" smtClean="0"/>
              <a:t>Record State Aid received for construction purposes under any other State program</a:t>
            </a:r>
          </a:p>
          <a:p>
            <a:pPr marL="274320" lvl="1" indent="-274320">
              <a:buClr>
                <a:schemeClr val="accent3"/>
              </a:buClr>
              <a:buSzPct val="95000"/>
              <a:buNone/>
            </a:pPr>
            <a:endParaRPr lang="en-US" sz="3200" b="1" u="sng" dirty="0" smtClean="0"/>
          </a:p>
          <a:p>
            <a:pPr marL="274320" lvl="1" indent="-274320">
              <a:buClr>
                <a:schemeClr val="accent3"/>
              </a:buClr>
              <a:buSzPct val="95000"/>
              <a:buNone/>
            </a:pPr>
            <a:endParaRPr lang="en-US" sz="3200" b="1" u="sng" dirty="0" smtClean="0"/>
          </a:p>
          <a:p>
            <a:pPr marL="274320" lvl="1" indent="-274320">
              <a:buClr>
                <a:schemeClr val="accent3"/>
              </a:buClr>
              <a:buSzPct val="95000"/>
              <a:buNone/>
            </a:pPr>
            <a:endParaRPr lang="en-US" b="1" u="sng"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371600"/>
          </a:xfrm>
        </p:spPr>
        <p:txBody>
          <a:bodyPr>
            <a:normAutofit fontScale="90000"/>
          </a:bodyPr>
          <a:lstStyle/>
          <a:p>
            <a:pPr algn="ctr"/>
            <a:r>
              <a:rPr lang="en-US" dirty="0" smtClean="0"/>
              <a:t>Federal Aid for </a:t>
            </a:r>
            <a:br>
              <a:rPr lang="en-US" dirty="0" smtClean="0"/>
            </a:br>
            <a:r>
              <a:rPr lang="en-US" dirty="0" smtClean="0"/>
              <a:t>Capital Projects (13.7)</a:t>
            </a:r>
            <a:endParaRPr lang="en-US" dirty="0"/>
          </a:p>
        </p:txBody>
      </p:sp>
      <p:sp>
        <p:nvSpPr>
          <p:cNvPr id="5" name="Content Placeholder 2"/>
          <p:cNvSpPr>
            <a:spLocks noGrp="1"/>
          </p:cNvSpPr>
          <p:nvPr>
            <p:ph idx="1"/>
          </p:nvPr>
        </p:nvSpPr>
        <p:spPr>
          <a:xfrm>
            <a:off x="457200" y="2971800"/>
            <a:ext cx="8229600" cy="28956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pPr marL="274320" lvl="1" indent="-274320">
              <a:buClr>
                <a:schemeClr val="accent3"/>
              </a:buClr>
              <a:buSzPct val="95000"/>
            </a:pPr>
            <a:r>
              <a:rPr lang="en-US" sz="3600" dirty="0" smtClean="0"/>
              <a:t>Report here total Federal Aid for construction </a:t>
            </a:r>
          </a:p>
          <a:p>
            <a:pPr marL="548640" lvl="2" indent="-274320">
              <a:buClr>
                <a:schemeClr val="accent3"/>
              </a:buClr>
              <a:buSzPct val="95000"/>
            </a:pPr>
            <a:r>
              <a:rPr lang="en-US" sz="3300" dirty="0" smtClean="0"/>
              <a:t>USDA Rural Development</a:t>
            </a:r>
          </a:p>
          <a:p>
            <a:pPr marL="548640" lvl="2" indent="-274320">
              <a:buClr>
                <a:schemeClr val="accent3"/>
              </a:buClr>
              <a:buSzPct val="95000"/>
            </a:pPr>
            <a:endParaRPr lang="en-US" sz="2300" dirty="0" smtClean="0"/>
          </a:p>
          <a:p>
            <a:pPr marL="274320" lvl="1" indent="-274320">
              <a:buClr>
                <a:schemeClr val="accent3"/>
              </a:buClr>
              <a:buSzPct val="95000"/>
            </a:pPr>
            <a:endParaRPr lang="en-US" sz="3200" b="1" u="sng" dirty="0" smtClean="0"/>
          </a:p>
          <a:p>
            <a:pPr marL="274320" lvl="1" indent="-274320">
              <a:buClr>
                <a:schemeClr val="accent3"/>
              </a:buClr>
              <a:buSzPct val="95000"/>
              <a:buNone/>
            </a:pPr>
            <a:endParaRPr lang="en-US" sz="3200" b="1" u="sng" dirty="0" smtClean="0"/>
          </a:p>
          <a:p>
            <a:pPr marL="274320" lvl="1" indent="-274320">
              <a:buClr>
                <a:schemeClr val="accent3"/>
              </a:buClr>
              <a:buSzPct val="95000"/>
              <a:buNone/>
            </a:pPr>
            <a:endParaRPr lang="en-US" b="1" u="sng"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82000" cy="914400"/>
          </a:xfrm>
        </p:spPr>
        <p:txBody>
          <a:bodyPr>
            <a:normAutofit/>
          </a:bodyPr>
          <a:lstStyle/>
          <a:p>
            <a:pPr algn="ctr"/>
            <a:r>
              <a:rPr lang="en-US" dirty="0" smtClean="0"/>
              <a:t>Interfund Revenue (13.8-13.11)</a:t>
            </a:r>
            <a:endParaRPr lang="en-US" dirty="0"/>
          </a:p>
        </p:txBody>
      </p:sp>
      <p:sp>
        <p:nvSpPr>
          <p:cNvPr id="5" name="Content Placeholder 2"/>
          <p:cNvSpPr>
            <a:spLocks noGrp="1"/>
          </p:cNvSpPr>
          <p:nvPr>
            <p:ph idx="1"/>
          </p:nvPr>
        </p:nvSpPr>
        <p:spPr>
          <a:xfrm>
            <a:off x="457200" y="1981200"/>
            <a:ext cx="8229600" cy="44196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fontScale="92500" lnSpcReduction="10000"/>
          </a:bodyPr>
          <a:lstStyle/>
          <a:p>
            <a:pPr marL="274320" lvl="1" indent="-274320">
              <a:buClr>
                <a:schemeClr val="accent3"/>
              </a:buClr>
              <a:buSzPct val="95000"/>
            </a:pPr>
            <a:r>
              <a:rPr lang="en-US" sz="3600" b="1" u="sng" dirty="0" smtClean="0"/>
              <a:t>Transfer from Operating Fund</a:t>
            </a:r>
            <a:r>
              <a:rPr lang="en-US" sz="3600" dirty="0" smtClean="0"/>
              <a:t> - </a:t>
            </a:r>
            <a:r>
              <a:rPr lang="en-US" sz="2800" dirty="0" smtClean="0"/>
              <a:t>Record here any funds transferred from the Operating Fund. (</a:t>
            </a:r>
            <a:r>
              <a:rPr lang="en-US" sz="3200" b="1" dirty="0" smtClean="0"/>
              <a:t>Should be the same as Question 12.33 or 12.34)</a:t>
            </a:r>
          </a:p>
          <a:p>
            <a:pPr marL="274320" lvl="1" indent="-274320">
              <a:buClr>
                <a:schemeClr val="accent3"/>
              </a:buClr>
              <a:buSzPct val="95000"/>
            </a:pPr>
            <a:r>
              <a:rPr lang="en-US" sz="4000" b="1" u="sng" dirty="0" smtClean="0"/>
              <a:t>Non-Revenue Receipts</a:t>
            </a:r>
            <a:r>
              <a:rPr lang="en-US" sz="4000" dirty="0" smtClean="0"/>
              <a:t> </a:t>
            </a:r>
          </a:p>
          <a:p>
            <a:pPr marL="822960" lvl="3" indent="-274320">
              <a:buSzPct val="95000"/>
            </a:pPr>
            <a:r>
              <a:rPr lang="en-US" sz="2800" b="1" dirty="0" smtClean="0"/>
              <a:t>Advance from Operating Fund not paid back as of the end of fiscal year</a:t>
            </a:r>
          </a:p>
          <a:p>
            <a:pPr marL="822960" lvl="3" indent="-274320">
              <a:buSzPct val="95000"/>
            </a:pPr>
            <a:r>
              <a:rPr lang="en-US" sz="2800" b="1" dirty="0" smtClean="0"/>
              <a:t>Sale of investments (excess or loss sustained reflected here)</a:t>
            </a:r>
          </a:p>
          <a:p>
            <a:pPr marL="822960" lvl="3" indent="-274320">
              <a:buSzPct val="95000"/>
            </a:pPr>
            <a:r>
              <a:rPr lang="en-US" sz="2800" b="1" dirty="0" smtClean="0"/>
              <a:t>Capital Notes, Installment Bonds, Bond Anticipation Notes, Revenue Anticipation Notes</a:t>
            </a:r>
          </a:p>
          <a:p>
            <a:pPr marL="822960" lvl="3" indent="-274320">
              <a:buSzPct val="95000"/>
            </a:pPr>
            <a:endParaRPr lang="en-US" sz="2800" b="1" dirty="0" smtClean="0"/>
          </a:p>
          <a:p>
            <a:pPr marL="548640" lvl="2" indent="-274320">
              <a:buClr>
                <a:schemeClr val="accent3"/>
              </a:buClr>
              <a:buSzPct val="95000"/>
            </a:pPr>
            <a:endParaRPr lang="en-US" sz="2300" dirty="0" smtClean="0"/>
          </a:p>
          <a:p>
            <a:pPr marL="274320" lvl="1" indent="-274320">
              <a:buClr>
                <a:schemeClr val="accent3"/>
              </a:buClr>
              <a:buSzPct val="95000"/>
            </a:pPr>
            <a:endParaRPr lang="en-US" sz="3200" b="1" u="sng" dirty="0" smtClean="0"/>
          </a:p>
          <a:p>
            <a:pPr marL="274320" lvl="1" indent="-274320">
              <a:buClr>
                <a:schemeClr val="accent3"/>
              </a:buClr>
              <a:buSzPct val="95000"/>
              <a:buNone/>
            </a:pPr>
            <a:endParaRPr lang="en-US" sz="3200" b="1" u="sng" dirty="0" smtClean="0"/>
          </a:p>
          <a:p>
            <a:pPr marL="274320" lvl="1" indent="-274320">
              <a:buClr>
                <a:schemeClr val="accent3"/>
              </a:buClr>
              <a:buSzPct val="95000"/>
              <a:buNone/>
            </a:pPr>
            <a:endParaRPr lang="en-US" b="1" u="sng"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981200"/>
          </a:xfrm>
        </p:spPr>
        <p:txBody>
          <a:bodyPr>
            <a:normAutofit fontScale="90000"/>
          </a:bodyPr>
          <a:lstStyle/>
          <a:p>
            <a:pPr algn="ctr"/>
            <a:r>
              <a:rPr lang="en-US" dirty="0" smtClean="0"/>
              <a:t>Balance in Capital Fund – Beginning Balance </a:t>
            </a:r>
            <a:br>
              <a:rPr lang="en-US" dirty="0" smtClean="0"/>
            </a:br>
            <a:r>
              <a:rPr lang="en-US" dirty="0" smtClean="0"/>
              <a:t>for the Fiscal Year (13.12)</a:t>
            </a:r>
            <a:endParaRPr lang="en-US" dirty="0"/>
          </a:p>
        </p:txBody>
      </p:sp>
      <p:sp>
        <p:nvSpPr>
          <p:cNvPr id="5" name="Content Placeholder 2"/>
          <p:cNvSpPr>
            <a:spLocks noGrp="1"/>
          </p:cNvSpPr>
          <p:nvPr>
            <p:ph idx="1"/>
          </p:nvPr>
        </p:nvSpPr>
        <p:spPr>
          <a:xfrm>
            <a:off x="457200" y="3048000"/>
            <a:ext cx="8229600" cy="29718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fontScale="62500" lnSpcReduction="20000"/>
          </a:bodyPr>
          <a:lstStyle/>
          <a:p>
            <a:pPr algn="ctr">
              <a:buNone/>
            </a:pPr>
            <a:endParaRPr lang="en-US" b="1" dirty="0" smtClean="0"/>
          </a:p>
          <a:p>
            <a:pPr algn="ctr">
              <a:buNone/>
            </a:pPr>
            <a:r>
              <a:rPr lang="en-US" sz="6600" b="1" dirty="0" smtClean="0"/>
              <a:t>This figure </a:t>
            </a:r>
          </a:p>
          <a:p>
            <a:pPr algn="ctr">
              <a:buNone/>
            </a:pPr>
            <a:r>
              <a:rPr lang="en-US" sz="6600" b="1" dirty="0" smtClean="0"/>
              <a:t>MUST EQUAL </a:t>
            </a:r>
          </a:p>
          <a:p>
            <a:pPr algn="ctr">
              <a:buNone/>
            </a:pPr>
            <a:r>
              <a:rPr lang="en-US" sz="6600" b="1" dirty="0" smtClean="0"/>
              <a:t>Question 14.11 from the previous year’s Annual Report</a:t>
            </a:r>
            <a:endParaRPr lang="en-US" sz="4000" dirty="0" smtClean="0"/>
          </a:p>
          <a:p>
            <a:pPr>
              <a:buNone/>
            </a:pPr>
            <a:endParaRPr lang="en-US"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458200" cy="914400"/>
          </a:xfrm>
        </p:spPr>
        <p:txBody>
          <a:bodyPr>
            <a:normAutofit fontScale="90000"/>
          </a:bodyPr>
          <a:lstStyle/>
          <a:p>
            <a:r>
              <a:rPr lang="en-US" dirty="0" smtClean="0"/>
              <a:t>Total Receipts and Balance (13.13)</a:t>
            </a:r>
            <a:endParaRPr lang="en-US" dirty="0"/>
          </a:p>
        </p:txBody>
      </p:sp>
      <p:sp>
        <p:nvSpPr>
          <p:cNvPr id="5" name="Content Placeholder 2"/>
          <p:cNvSpPr>
            <a:spLocks noGrp="1"/>
          </p:cNvSpPr>
          <p:nvPr>
            <p:ph idx="1"/>
          </p:nvPr>
        </p:nvSpPr>
        <p:spPr>
          <a:xfrm>
            <a:off x="457200" y="2362200"/>
            <a:ext cx="8229600" cy="39624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pPr algn="ctr">
              <a:buNone/>
            </a:pPr>
            <a:r>
              <a:rPr lang="en-US" sz="6600" b="1" dirty="0" smtClean="0"/>
              <a:t>This figure </a:t>
            </a:r>
          </a:p>
          <a:p>
            <a:pPr algn="ctr">
              <a:buNone/>
            </a:pPr>
            <a:r>
              <a:rPr lang="en-US" sz="6600" b="1" dirty="0" smtClean="0"/>
              <a:t>MUST EQUAL </a:t>
            </a:r>
          </a:p>
          <a:p>
            <a:pPr algn="ctr">
              <a:buNone/>
            </a:pPr>
            <a:r>
              <a:rPr lang="en-US" sz="6600" b="1" dirty="0" smtClean="0"/>
              <a:t>Question 14.12</a:t>
            </a:r>
            <a:endParaRPr lang="en-US" sz="6600" dirty="0" smtClean="0"/>
          </a:p>
          <a:p>
            <a:pPr>
              <a:buNone/>
            </a:pPr>
            <a:endParaRPr lang="en-US" b="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82000" cy="5544312"/>
          </a:xfrm>
        </p:spPr>
        <p:txBody>
          <a:bodyPr anchor="ctr">
            <a:normAutofit/>
          </a:bodyPr>
          <a:lstStyle/>
          <a:p>
            <a:pPr algn="ctr"/>
            <a:r>
              <a:rPr lang="en-US" sz="7200" dirty="0" smtClean="0"/>
              <a:t>Part 14 – </a:t>
            </a:r>
            <a:br>
              <a:rPr lang="en-US" sz="7200" dirty="0" smtClean="0"/>
            </a:br>
            <a:r>
              <a:rPr lang="en-US" sz="7200" dirty="0" smtClean="0"/>
              <a:t>Capital Fund Disbursements</a:t>
            </a:r>
            <a:endParaRPr lang="en-US" sz="7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82000" cy="914400"/>
          </a:xfrm>
        </p:spPr>
        <p:txBody>
          <a:bodyPr>
            <a:normAutofit/>
          </a:bodyPr>
          <a:lstStyle/>
          <a:p>
            <a:pPr algn="ctr"/>
            <a:r>
              <a:rPr lang="en-US" dirty="0" smtClean="0"/>
              <a:t>Project Expenditures (14.1-14.7)</a:t>
            </a:r>
            <a:endParaRPr lang="en-US" dirty="0"/>
          </a:p>
        </p:txBody>
      </p:sp>
      <p:sp>
        <p:nvSpPr>
          <p:cNvPr id="5" name="Content Placeholder 2"/>
          <p:cNvSpPr>
            <a:spLocks noGrp="1"/>
          </p:cNvSpPr>
          <p:nvPr>
            <p:ph idx="1"/>
          </p:nvPr>
        </p:nvSpPr>
        <p:spPr>
          <a:xfrm>
            <a:off x="457200" y="1981200"/>
            <a:ext cx="8229600" cy="44196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fontScale="85000" lnSpcReduction="20000"/>
          </a:bodyPr>
          <a:lstStyle/>
          <a:p>
            <a:pPr marL="274320" lvl="1" indent="-274320">
              <a:buClr>
                <a:schemeClr val="accent3"/>
              </a:buClr>
              <a:buSzPct val="95000"/>
            </a:pPr>
            <a:r>
              <a:rPr lang="en-US" sz="3600" b="1" u="sng" dirty="0" smtClean="0"/>
              <a:t>Construction</a:t>
            </a:r>
            <a:r>
              <a:rPr lang="en-US" sz="3600" dirty="0" smtClean="0"/>
              <a:t> - </a:t>
            </a:r>
            <a:r>
              <a:rPr lang="en-US" sz="2800" dirty="0" smtClean="0"/>
              <a:t>Record payments to contractors pursuant to contract</a:t>
            </a:r>
            <a:endParaRPr lang="en-US" sz="3200" b="1" dirty="0" smtClean="0"/>
          </a:p>
          <a:p>
            <a:pPr marL="274320" lvl="1" indent="-274320">
              <a:buClr>
                <a:schemeClr val="accent3"/>
              </a:buClr>
              <a:buSzPct val="95000"/>
            </a:pPr>
            <a:r>
              <a:rPr lang="en-US" sz="3600" b="1" u="sng" dirty="0" smtClean="0"/>
              <a:t>Incidental Construction</a:t>
            </a:r>
            <a:r>
              <a:rPr lang="en-US" sz="3600" b="1" dirty="0" smtClean="0"/>
              <a:t> </a:t>
            </a:r>
            <a:r>
              <a:rPr lang="en-US" sz="4800" dirty="0" smtClean="0"/>
              <a:t>- </a:t>
            </a:r>
            <a:r>
              <a:rPr lang="en-US" sz="2800" dirty="0" smtClean="0"/>
              <a:t>Record expenditures for architects’ fees, site acquisition, furniture and equipment, and other incidental costs (advertising, surveying, legal services, etc.)</a:t>
            </a:r>
          </a:p>
          <a:p>
            <a:pPr marL="274320" lvl="1" indent="-274320">
              <a:buClr>
                <a:schemeClr val="accent3"/>
              </a:buClr>
              <a:buSzPct val="95000"/>
            </a:pPr>
            <a:r>
              <a:rPr lang="en-US" sz="2800" dirty="0" smtClean="0"/>
              <a:t>Purchase of Buildings – Record costs of acquiring an existing building</a:t>
            </a:r>
          </a:p>
          <a:p>
            <a:pPr marL="274320" lvl="1" indent="-274320">
              <a:buClr>
                <a:schemeClr val="accent3"/>
              </a:buClr>
              <a:buSzPct val="95000"/>
            </a:pPr>
            <a:r>
              <a:rPr lang="en-US" sz="2800" dirty="0" smtClean="0"/>
              <a:t>Interest – Payments from capital fund monies of interest charges on notes</a:t>
            </a:r>
          </a:p>
          <a:p>
            <a:pPr marL="274320" lvl="1" indent="-274320">
              <a:buClr>
                <a:schemeClr val="accent3"/>
              </a:buClr>
              <a:buSzPct val="95000"/>
            </a:pPr>
            <a:r>
              <a:rPr lang="en-US" sz="2800" dirty="0" smtClean="0"/>
              <a:t>Collection expenditures – Record capital expenditures for books, films, serials, etc.</a:t>
            </a:r>
            <a:endParaRPr lang="en-US" b="1" u="sng"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Operating Fund</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fontScale="90000"/>
          </a:bodyPr>
          <a:lstStyle/>
          <a:p>
            <a:pPr algn="ctr"/>
            <a:r>
              <a:rPr lang="en-US" dirty="0" smtClean="0"/>
              <a:t>Transfer to Operating Fund(14.8)</a:t>
            </a:r>
            <a:endParaRPr lang="en-US" dirty="0"/>
          </a:p>
        </p:txBody>
      </p:sp>
      <p:sp>
        <p:nvSpPr>
          <p:cNvPr id="5" name="Content Placeholder 2"/>
          <p:cNvSpPr>
            <a:spLocks noGrp="1"/>
          </p:cNvSpPr>
          <p:nvPr>
            <p:ph idx="1"/>
          </p:nvPr>
        </p:nvSpPr>
        <p:spPr>
          <a:xfrm>
            <a:off x="533400" y="2133600"/>
            <a:ext cx="8229600" cy="37338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pPr marL="274320" lvl="1" indent="-274320">
              <a:buClr>
                <a:schemeClr val="accent3"/>
              </a:buClr>
              <a:buSzPct val="95000"/>
            </a:pPr>
            <a:r>
              <a:rPr lang="en-US" sz="3200" b="1" u="sng" dirty="0" smtClean="0"/>
              <a:t>Transfer to Operating Fund</a:t>
            </a:r>
            <a:r>
              <a:rPr lang="en-US" sz="3200" dirty="0" smtClean="0"/>
              <a:t> – Record here funds transferred from the Capital Fund into the Operating Fund.  </a:t>
            </a:r>
          </a:p>
          <a:p>
            <a:pPr marL="274320" lvl="1" indent="-274320">
              <a:buClr>
                <a:schemeClr val="accent3"/>
              </a:buClr>
              <a:buSzPct val="95000"/>
            </a:pPr>
            <a:endParaRPr lang="en-US" sz="3200" dirty="0" smtClean="0"/>
          </a:p>
          <a:p>
            <a:pPr marL="274320" lvl="1" indent="-274320">
              <a:buClr>
                <a:schemeClr val="accent3"/>
              </a:buClr>
              <a:buSzPct val="95000"/>
            </a:pPr>
            <a:r>
              <a:rPr lang="en-US" sz="3200" dirty="0" smtClean="0"/>
              <a:t>Make sure money is “received” in the Operating Fund using Question 11.22</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fontScale="90000"/>
          </a:bodyPr>
          <a:lstStyle/>
          <a:p>
            <a:pPr algn="ctr"/>
            <a:r>
              <a:rPr lang="en-US" dirty="0" smtClean="0"/>
              <a:t>Non-Project Expenditures (14.9)</a:t>
            </a:r>
            <a:endParaRPr lang="en-US" dirty="0"/>
          </a:p>
        </p:txBody>
      </p:sp>
      <p:sp>
        <p:nvSpPr>
          <p:cNvPr id="5" name="Content Placeholder 2"/>
          <p:cNvSpPr>
            <a:spLocks noGrp="1"/>
          </p:cNvSpPr>
          <p:nvPr>
            <p:ph idx="1"/>
          </p:nvPr>
        </p:nvSpPr>
        <p:spPr>
          <a:xfrm>
            <a:off x="533400" y="2133600"/>
            <a:ext cx="8229600" cy="37338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a:bodyPr>
          <a:lstStyle/>
          <a:p>
            <a:pPr marL="274320" lvl="1" indent="-274320">
              <a:buClr>
                <a:schemeClr val="accent3"/>
              </a:buClr>
              <a:buSzPct val="95000"/>
            </a:pPr>
            <a:r>
              <a:rPr lang="en-US" sz="3200" b="1" u="sng" dirty="0" smtClean="0"/>
              <a:t>Non-Project Expenditures</a:t>
            </a:r>
            <a:r>
              <a:rPr lang="en-US" sz="3200" b="1" dirty="0" smtClean="0"/>
              <a:t> </a:t>
            </a:r>
            <a:r>
              <a:rPr lang="en-US" sz="3200" dirty="0" smtClean="0"/>
              <a:t>– Record all:</a:t>
            </a:r>
          </a:p>
          <a:p>
            <a:pPr marL="822960" lvl="3" indent="-274320">
              <a:buSzPct val="95000"/>
            </a:pPr>
            <a:r>
              <a:rPr lang="en-US" sz="2800" dirty="0" smtClean="0"/>
              <a:t> amounts paid to redeem bond anticipation notes</a:t>
            </a:r>
          </a:p>
          <a:p>
            <a:pPr marL="822960" lvl="3" indent="-274320">
              <a:buSzPct val="95000"/>
            </a:pPr>
            <a:r>
              <a:rPr lang="en-US" sz="2800" dirty="0" smtClean="0"/>
              <a:t>Amounts repaid on advances from the operating fund</a:t>
            </a:r>
          </a:p>
          <a:p>
            <a:pPr marL="822960" lvl="3" indent="-274320">
              <a:buSzPct val="95000"/>
            </a:pPr>
            <a:r>
              <a:rPr lang="en-US" sz="2800" dirty="0" smtClean="0"/>
              <a:t>Cost price of investments purchased</a:t>
            </a:r>
          </a:p>
          <a:p>
            <a:pPr marL="822960" lvl="3" indent="-274320">
              <a:buSzPct val="95000"/>
            </a:pPr>
            <a:r>
              <a:rPr lang="en-US" sz="2800" dirty="0" smtClean="0"/>
              <a:t>Other non-project costs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371600"/>
          </a:xfrm>
        </p:spPr>
        <p:txBody>
          <a:bodyPr>
            <a:normAutofit fontScale="90000"/>
          </a:bodyPr>
          <a:lstStyle/>
          <a:p>
            <a:pPr algn="ctr"/>
            <a:r>
              <a:rPr lang="en-US" dirty="0" smtClean="0"/>
              <a:t>Balance in Capital Fund – Ending Balance for the Fiscal Year (14.11)</a:t>
            </a:r>
            <a:endParaRPr lang="en-US" dirty="0"/>
          </a:p>
        </p:txBody>
      </p:sp>
      <p:sp>
        <p:nvSpPr>
          <p:cNvPr id="5" name="Content Placeholder 2"/>
          <p:cNvSpPr>
            <a:spLocks noGrp="1"/>
          </p:cNvSpPr>
          <p:nvPr>
            <p:ph idx="1"/>
          </p:nvPr>
        </p:nvSpPr>
        <p:spPr>
          <a:xfrm>
            <a:off x="457200" y="2590800"/>
            <a:ext cx="8229600" cy="38100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fontScale="47500" lnSpcReduction="20000"/>
          </a:bodyPr>
          <a:lstStyle/>
          <a:p>
            <a:pPr algn="ctr">
              <a:buNone/>
            </a:pPr>
            <a:endParaRPr lang="en-US" b="1" dirty="0" smtClean="0"/>
          </a:p>
          <a:p>
            <a:pPr>
              <a:buNone/>
            </a:pPr>
            <a:r>
              <a:rPr lang="en-US" sz="6600" b="1" dirty="0" smtClean="0"/>
              <a:t>This is the ACTUAL ending balance of your</a:t>
            </a:r>
          </a:p>
          <a:p>
            <a:pPr>
              <a:buNone/>
            </a:pPr>
            <a:r>
              <a:rPr lang="en-US" sz="6600" b="1" dirty="0" smtClean="0"/>
              <a:t>Capital Fund.  Do not account for:</a:t>
            </a:r>
          </a:p>
          <a:p>
            <a:pPr>
              <a:buNone/>
            </a:pPr>
            <a:endParaRPr lang="en-US" sz="1700" b="1" dirty="0" smtClean="0"/>
          </a:p>
          <a:p>
            <a:pPr marL="0"/>
            <a:r>
              <a:rPr lang="en-US" sz="6600" dirty="0" smtClean="0"/>
              <a:t>Grants or other funds guaranteed to the library but not yet received</a:t>
            </a:r>
          </a:p>
          <a:p>
            <a:pPr marL="0">
              <a:buNone/>
            </a:pPr>
            <a:endParaRPr lang="en-US" sz="1700" dirty="0" smtClean="0"/>
          </a:p>
          <a:p>
            <a:pPr marL="0"/>
            <a:r>
              <a:rPr lang="en-US" sz="6600" dirty="0" smtClean="0"/>
              <a:t>Construction costs that have but not yet paid </a:t>
            </a:r>
          </a:p>
          <a:p>
            <a:pPr algn="ctr">
              <a:buNone/>
            </a:pPr>
            <a:r>
              <a:rPr lang="en-US" sz="6600" b="1" dirty="0" smtClean="0"/>
              <a:t> </a:t>
            </a:r>
            <a:endParaRPr lang="en-US" sz="4000" dirty="0" smtClean="0"/>
          </a:p>
          <a:p>
            <a:pPr>
              <a:buNone/>
            </a:pPr>
            <a:endParaRPr lang="en-US" b="1"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981200"/>
          </a:xfrm>
        </p:spPr>
        <p:txBody>
          <a:bodyPr>
            <a:normAutofit/>
          </a:bodyPr>
          <a:lstStyle/>
          <a:p>
            <a:pPr algn="ctr"/>
            <a:r>
              <a:rPr lang="en-US" dirty="0" smtClean="0"/>
              <a:t>Total Cash Disbursements </a:t>
            </a:r>
            <a:br>
              <a:rPr lang="en-US" dirty="0" smtClean="0"/>
            </a:br>
            <a:r>
              <a:rPr lang="en-US" dirty="0" smtClean="0"/>
              <a:t>and Balance (14.12)</a:t>
            </a:r>
            <a:endParaRPr lang="en-US" dirty="0"/>
          </a:p>
        </p:txBody>
      </p:sp>
      <p:sp>
        <p:nvSpPr>
          <p:cNvPr id="5" name="Content Placeholder 2"/>
          <p:cNvSpPr>
            <a:spLocks noGrp="1"/>
          </p:cNvSpPr>
          <p:nvPr>
            <p:ph idx="1"/>
          </p:nvPr>
        </p:nvSpPr>
        <p:spPr>
          <a:xfrm>
            <a:off x="457200" y="2895600"/>
            <a:ext cx="8229600" cy="3429000"/>
          </a:xfrm>
          <a:effectLst>
            <a:innerShdw blurRad="114300">
              <a:prstClr val="black"/>
            </a:innerShdw>
          </a:effectLst>
        </p:spPr>
        <p:style>
          <a:lnRef idx="0">
            <a:scrgbClr r="0" g="0" b="0"/>
          </a:lnRef>
          <a:fillRef idx="1002">
            <a:schemeClr val="lt2"/>
          </a:fillRef>
          <a:effectRef idx="0">
            <a:scrgbClr r="0" g="0" b="0"/>
          </a:effectRef>
          <a:fontRef idx="major"/>
        </p:style>
        <p:txBody>
          <a:bodyPr>
            <a:normAutofit fontScale="70000" lnSpcReduction="20000"/>
          </a:bodyPr>
          <a:lstStyle/>
          <a:p>
            <a:pPr algn="ctr">
              <a:buNone/>
            </a:pPr>
            <a:r>
              <a:rPr lang="en-US" sz="7700" b="1" dirty="0" smtClean="0"/>
              <a:t>This figure </a:t>
            </a:r>
          </a:p>
          <a:p>
            <a:pPr algn="ctr">
              <a:buNone/>
            </a:pPr>
            <a:r>
              <a:rPr lang="en-US" sz="7700" b="1" dirty="0" smtClean="0"/>
              <a:t>MUST EQUAL </a:t>
            </a:r>
          </a:p>
          <a:p>
            <a:pPr algn="ctr">
              <a:buNone/>
            </a:pPr>
            <a:r>
              <a:rPr lang="en-US" sz="7700" b="1" dirty="0" smtClean="0"/>
              <a:t>Question 13.13</a:t>
            </a:r>
          </a:p>
          <a:p>
            <a:pPr algn="ctr">
              <a:buNone/>
            </a:pPr>
            <a:endParaRPr lang="en-US" sz="4300" dirty="0" smtClean="0"/>
          </a:p>
          <a:p>
            <a:r>
              <a:rPr lang="en-US" sz="4600" b="1" dirty="0" smtClean="0">
                <a:solidFill>
                  <a:srgbClr val="FF0000"/>
                </a:solidFill>
              </a:rPr>
              <a:t>If it doesn’t, recheck your figures!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600200"/>
          </a:xfrm>
        </p:spPr>
        <p:txBody>
          <a:bodyPr>
            <a:normAutofit/>
          </a:bodyPr>
          <a:lstStyle/>
          <a:p>
            <a:pPr algn="ctr"/>
            <a:r>
              <a:rPr lang="en-US" dirty="0" smtClean="0"/>
              <a:t>Entering Data into the NYS Reporting Software, Bibliostat</a:t>
            </a:r>
            <a:endParaRPr lang="en-US" dirty="0"/>
          </a:p>
        </p:txBody>
      </p:sp>
      <p:sp>
        <p:nvSpPr>
          <p:cNvPr id="4" name="Content Placeholder 2"/>
          <p:cNvSpPr txBox="1">
            <a:spLocks/>
          </p:cNvSpPr>
          <p:nvPr/>
        </p:nvSpPr>
        <p:spPr>
          <a:xfrm>
            <a:off x="457200" y="2667000"/>
            <a:ext cx="8229600" cy="3733800"/>
          </a:xfrm>
          <a:prstGeom prst="rect">
            <a:avLst/>
          </a:prstGeom>
          <a:effectLst>
            <a:innerShdw blurRad="114300">
              <a:prstClr val="black"/>
            </a:innerShdw>
          </a:effectLst>
        </p:spPr>
        <p:style>
          <a:lnRef idx="0">
            <a:scrgbClr r="0" g="0" b="0"/>
          </a:lnRef>
          <a:fillRef idx="1002">
            <a:schemeClr val="lt2"/>
          </a:fillRef>
          <a:effectRef idx="0">
            <a:scrgbClr r="0" g="0" b="0"/>
          </a:effectRef>
          <a:fontRef idx="major"/>
        </p:style>
        <p:txBody>
          <a:bodyPr vert="horz">
            <a:normAutofit/>
          </a:bodyPr>
          <a:lstStyle/>
          <a:p>
            <a:pPr marL="274320" lvl="1" indent="-274320">
              <a:spcBef>
                <a:spcPct val="20000"/>
              </a:spcBef>
              <a:buClr>
                <a:schemeClr val="accent3"/>
              </a:buClr>
              <a:buSzPct val="95000"/>
              <a:buFont typeface="Wingdings 2"/>
              <a:buChar char=""/>
              <a:defRPr/>
            </a:pPr>
            <a:r>
              <a:rPr lang="en-US" sz="4800" b="1" noProof="0" dirty="0" smtClean="0"/>
              <a:t>L</a:t>
            </a:r>
            <a:r>
              <a:rPr kumimoji="0" lang="en-US" sz="4800" b="1" i="0" u="none" strike="noStrike" kern="1200" cap="none" spc="0" normalizeH="0" baseline="0" noProof="0" dirty="0" smtClean="0">
                <a:ln>
                  <a:noFill/>
                </a:ln>
                <a:solidFill>
                  <a:schemeClr val="tx1"/>
                </a:solidFill>
                <a:effectLst/>
                <a:uLnTx/>
                <a:uFillTx/>
                <a:latin typeface="+mj-lt"/>
                <a:ea typeface="+mj-ea"/>
                <a:cs typeface="+mj-cs"/>
              </a:rPr>
              <a:t>og </a:t>
            </a:r>
            <a:r>
              <a:rPr kumimoji="0" lang="en-US" sz="4800" b="1" i="0" u="none" strike="noStrike" kern="1200" cap="none" spc="0" normalizeH="0" baseline="0" noProof="0" dirty="0" smtClean="0">
                <a:ln>
                  <a:noFill/>
                </a:ln>
                <a:solidFill>
                  <a:schemeClr val="tx1"/>
                </a:solidFill>
                <a:effectLst/>
                <a:uLnTx/>
                <a:uFillTx/>
                <a:latin typeface="+mj-lt"/>
                <a:ea typeface="+mj-ea"/>
                <a:cs typeface="+mj-cs"/>
              </a:rPr>
              <a:t>onto Bibliostat Collect </a:t>
            </a:r>
            <a:r>
              <a:rPr lang="en-US" sz="4800" b="1" dirty="0" smtClean="0"/>
              <a:t>at </a:t>
            </a:r>
            <a:r>
              <a:rPr lang="en-US" sz="4800" b="1" dirty="0" smtClean="0">
                <a:hlinkClick r:id="rId2"/>
              </a:rPr>
              <a:t>http://collect.btol.com</a:t>
            </a:r>
            <a:endParaRPr lang="en-US" sz="4800" b="1" dirty="0" smtClean="0"/>
          </a:p>
          <a:p>
            <a:pPr marL="274320" marR="0" lvl="1"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4800" b="1" i="0" u="none" strike="noStrike" kern="1200" cap="none" spc="0" normalizeH="0" baseline="0" noProof="0" dirty="0" smtClean="0">
                <a:ln>
                  <a:noFill/>
                </a:ln>
                <a:solidFill>
                  <a:schemeClr val="tx1"/>
                </a:solidFill>
                <a:effectLst/>
                <a:uLnTx/>
                <a:uFillTx/>
                <a:latin typeface="+mj-lt"/>
                <a:ea typeface="+mj-ea"/>
                <a:cs typeface="+mj-cs"/>
              </a:rPr>
              <a:t>Enter data (Use NOTES)</a:t>
            </a:r>
          </a:p>
          <a:p>
            <a:pPr marL="274320" marR="0" lvl="1"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4800" b="1" noProof="0" dirty="0" smtClean="0"/>
              <a:t>It MUST balance to submit.</a:t>
            </a:r>
            <a:endParaRPr kumimoji="0" lang="en-US" sz="4800" b="1" i="0" u="none" strike="noStrike" kern="1200" cap="none" spc="0" normalizeH="0" baseline="0" noProof="0" dirty="0" smtClean="0">
              <a:ln>
                <a:noFill/>
              </a:ln>
              <a:solidFill>
                <a:schemeClr val="tx1"/>
              </a:solidFill>
              <a:effectLst/>
              <a:uLnTx/>
              <a:uFillTx/>
              <a:latin typeface="+mj-lt"/>
              <a:ea typeface="+mj-ea"/>
              <a:cs typeface="+mj-cs"/>
            </a:endParaRPr>
          </a:p>
          <a:p>
            <a:pPr marL="274320" marR="0" lvl="1"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3200" b="1" i="0" u="none" strike="noStrike" kern="1200" cap="none" spc="0" normalizeH="0" baseline="0" noProof="0" dirty="0" smtClean="0">
              <a:ln>
                <a:noFill/>
              </a:ln>
              <a:solidFill>
                <a:schemeClr val="tx1"/>
              </a:solidFill>
              <a:effectLst/>
              <a:uLnTx/>
              <a:uFillTx/>
              <a:latin typeface="+mj-lt"/>
              <a:ea typeface="+mj-ea"/>
              <a:cs typeface="+mj-cs"/>
            </a:endParaRPr>
          </a:p>
          <a:p>
            <a:pPr marL="274320" marR="0" lvl="1"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01000" cy="1219200"/>
          </a:xfrm>
        </p:spPr>
        <p:txBody>
          <a:bodyPr>
            <a:normAutofit/>
          </a:bodyPr>
          <a:lstStyle/>
          <a:p>
            <a:r>
              <a:rPr lang="en-US" sz="3600" dirty="0" smtClean="0"/>
              <a:t>It is important to accurately reflect funding received and disbursed by your </a:t>
            </a:r>
            <a:r>
              <a:rPr lang="en-US" sz="3600" dirty="0" smtClean="0"/>
              <a:t>library</a:t>
            </a:r>
            <a:r>
              <a:rPr lang="en-US" sz="3600" dirty="0"/>
              <a:t>:</a:t>
            </a:r>
            <a:endParaRPr lang="en-US" sz="3600" dirty="0"/>
          </a:p>
        </p:txBody>
      </p:sp>
      <p:sp>
        <p:nvSpPr>
          <p:cNvPr id="3" name="Content Placeholder 2"/>
          <p:cNvSpPr>
            <a:spLocks noGrp="1"/>
          </p:cNvSpPr>
          <p:nvPr>
            <p:ph idx="1"/>
          </p:nvPr>
        </p:nvSpPr>
        <p:spPr>
          <a:xfrm>
            <a:off x="457200" y="2590800"/>
            <a:ext cx="8229600" cy="3733800"/>
          </a:xfrm>
        </p:spPr>
        <p:txBody>
          <a:bodyPr>
            <a:normAutofit/>
          </a:bodyPr>
          <a:lstStyle/>
          <a:p>
            <a:r>
              <a:rPr lang="en-US" dirty="0" smtClean="0"/>
              <a:t>Library system funding can be affected if you enter totals into the wrong category.</a:t>
            </a:r>
          </a:p>
          <a:p>
            <a:r>
              <a:rPr lang="en-US" dirty="0" smtClean="0"/>
              <a:t>Library system funding will be cut if the system fails “Maintenance of Effort” and Education Law Section 272 J.(1) penalty is activated. </a:t>
            </a:r>
          </a:p>
          <a:p>
            <a:r>
              <a:rPr lang="en-US" dirty="0" smtClean="0"/>
              <a:t>Any cut in library system funding would most likely result in a cut in library services provided to our member libraries.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696200" cy="1066800"/>
          </a:xfrm>
        </p:spPr>
        <p:txBody>
          <a:bodyPr>
            <a:normAutofit fontScale="90000"/>
          </a:bodyPr>
          <a:lstStyle/>
          <a:p>
            <a:r>
              <a:rPr lang="en-US" sz="3600" dirty="0" smtClean="0"/>
              <a:t>What is Maintenance of Effort (MOE) and Education Law Section 272 J.(1) Penalty?</a:t>
            </a:r>
            <a:endParaRPr lang="en-US" sz="3600" dirty="0"/>
          </a:p>
        </p:txBody>
      </p:sp>
      <p:sp>
        <p:nvSpPr>
          <p:cNvPr id="3" name="Content Placeholder 2"/>
          <p:cNvSpPr>
            <a:spLocks noGrp="1"/>
          </p:cNvSpPr>
          <p:nvPr>
            <p:ph idx="1"/>
          </p:nvPr>
        </p:nvSpPr>
        <p:spPr>
          <a:xfrm>
            <a:off x="457200" y="2514600"/>
            <a:ext cx="8229600" cy="3810000"/>
          </a:xfrm>
        </p:spPr>
        <p:txBody>
          <a:bodyPr>
            <a:normAutofit/>
          </a:bodyPr>
          <a:lstStyle/>
          <a:p>
            <a:r>
              <a:rPr lang="en-US" dirty="0" smtClean="0"/>
              <a:t>A requirement contained in Education Law Section 272 J.(1) requiring that a specified level of local funding support be maintained</a:t>
            </a:r>
          </a:p>
          <a:p>
            <a:r>
              <a:rPr lang="en-US" dirty="0" smtClean="0"/>
              <a:t>Education Law Section 272 J.(1) states that any library system that fails MOE will receive a 25% cut in State Aid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96200" cy="609600"/>
          </a:xfrm>
        </p:spPr>
        <p:txBody>
          <a:bodyPr>
            <a:normAutofit/>
          </a:bodyPr>
          <a:lstStyle/>
          <a:p>
            <a:pPr algn="ctr"/>
            <a:r>
              <a:rPr lang="en-US" sz="3600" dirty="0" smtClean="0"/>
              <a:t>Example of MOE Calculation</a:t>
            </a:r>
            <a:endParaRPr lang="en-US" sz="3600" dirty="0"/>
          </a:p>
        </p:txBody>
      </p:sp>
      <p:graphicFrame>
        <p:nvGraphicFramePr>
          <p:cNvPr id="4" name="Content Placeholder 3"/>
          <p:cNvGraphicFramePr>
            <a:graphicFrameLocks noGrp="1"/>
          </p:cNvGraphicFramePr>
          <p:nvPr>
            <p:ph idx="1"/>
          </p:nvPr>
        </p:nvGraphicFramePr>
        <p:xfrm>
          <a:off x="761999" y="1371598"/>
          <a:ext cx="7467602" cy="5236569"/>
        </p:xfrm>
        <a:graphic>
          <a:graphicData uri="http://schemas.openxmlformats.org/drawingml/2006/table">
            <a:tbl>
              <a:tblPr firstRow="1" bandRow="1">
                <a:tableStyleId>{5C22544A-7EE6-4342-B048-85BDC9FD1C3A}</a:tableStyleId>
              </a:tblPr>
              <a:tblGrid>
                <a:gridCol w="2443642"/>
                <a:gridCol w="43286"/>
                <a:gridCol w="673750"/>
                <a:gridCol w="358536"/>
                <a:gridCol w="237103"/>
                <a:gridCol w="1237095"/>
                <a:gridCol w="35789"/>
                <a:gridCol w="1201306"/>
                <a:gridCol w="94094"/>
                <a:gridCol w="1143001"/>
              </a:tblGrid>
              <a:tr h="264644">
                <a:tc>
                  <a:txBody>
                    <a:bodyPr/>
                    <a:lstStyle/>
                    <a:p>
                      <a:pPr algn="ctr" fontAlgn="b"/>
                      <a:endParaRPr lang="en-US" sz="1400" b="0" i="0" u="none" strike="noStrike" dirty="0">
                        <a:latin typeface="Arial"/>
                      </a:endParaRPr>
                    </a:p>
                  </a:txBody>
                  <a:tcPr marL="0" marR="0" marT="0" marB="0" anchor="b"/>
                </a:tc>
                <a:tc>
                  <a:txBody>
                    <a:bodyPr/>
                    <a:lstStyle/>
                    <a:p>
                      <a:pPr algn="l" fontAlgn="b"/>
                      <a:endParaRPr lang="en-US" sz="1000" b="0" i="0" u="none" strike="noStrike">
                        <a:latin typeface="Arial"/>
                      </a:endParaRPr>
                    </a:p>
                  </a:txBody>
                  <a:tcPr marL="0" marR="0" marT="0" marB="0" anchor="b"/>
                </a:tc>
                <a:tc>
                  <a:txBody>
                    <a:bodyPr/>
                    <a:lstStyle/>
                    <a:p>
                      <a:pPr algn="l" fontAlgn="b"/>
                      <a:endParaRPr lang="en-US" sz="1000" b="0" i="0" u="none" strike="noStrike">
                        <a:latin typeface="Arial"/>
                      </a:endParaRPr>
                    </a:p>
                  </a:txBody>
                  <a:tcPr marL="0" marR="0" marT="0" marB="0" anchor="b"/>
                </a:tc>
                <a:tc gridSpan="3">
                  <a:txBody>
                    <a:bodyPr/>
                    <a:lstStyle/>
                    <a:p>
                      <a:pPr algn="r"/>
                      <a:endParaRPr lang="en-US" dirty="0"/>
                    </a:p>
                  </a:txBody>
                  <a:tcPr marL="0" marR="0" marT="0" marB="0" anchor="b"/>
                </a:tc>
                <a:tc hMerge="1">
                  <a:txBody>
                    <a:bodyPr/>
                    <a:lstStyle/>
                    <a:p>
                      <a:endParaRPr lang="en-US"/>
                    </a:p>
                  </a:txBody>
                  <a:tcPr/>
                </a:tc>
                <a:tc hMerge="1">
                  <a:txBody>
                    <a:bodyPr/>
                    <a:lstStyle/>
                    <a:p>
                      <a:pPr algn="l" fontAlgn="b"/>
                      <a:endParaRPr lang="en-US" sz="1000" b="0" i="0" u="none" strike="noStrike">
                        <a:latin typeface="Arial"/>
                      </a:endParaRPr>
                    </a:p>
                  </a:txBody>
                  <a:tcPr marL="0" marR="0" marT="0" marB="0" anchor="b"/>
                </a:tc>
                <a:tc gridSpan="3">
                  <a:txBody>
                    <a:bodyPr/>
                    <a:lstStyle/>
                    <a:p>
                      <a:pPr algn="l" fontAlgn="b"/>
                      <a:endParaRPr lang="en-US" sz="1000" b="0" i="0" u="none" strike="noStrike">
                        <a:latin typeface="Arial"/>
                      </a:endParaRPr>
                    </a:p>
                  </a:txBody>
                  <a:tcPr marL="0" marR="0" marT="0" marB="0" anchor="b"/>
                </a:tc>
                <a:tc hMerge="1">
                  <a:txBody>
                    <a:bodyPr/>
                    <a:lstStyle/>
                    <a:p>
                      <a:endParaRPr lang="en-US"/>
                    </a:p>
                  </a:txBody>
                  <a:tcPr/>
                </a:tc>
                <a:tc hMerge="1">
                  <a:txBody>
                    <a:bodyPr/>
                    <a:lstStyle/>
                    <a:p>
                      <a:pPr algn="l" fontAlgn="b"/>
                      <a:endParaRPr lang="en-US" sz="1000" b="0" i="0" u="none" strike="noStrike">
                        <a:latin typeface="Arial"/>
                      </a:endParaRPr>
                    </a:p>
                  </a:txBody>
                  <a:tcPr marL="0" marR="0" marT="0" marB="0" anchor="b"/>
                </a:tc>
                <a:tc>
                  <a:txBody>
                    <a:bodyPr/>
                    <a:lstStyle/>
                    <a:p>
                      <a:endParaRPr lang="en-US" dirty="0"/>
                    </a:p>
                  </a:txBody>
                  <a:tcPr marL="0" marR="0" marT="0" marB="0" anchor="b"/>
                </a:tc>
              </a:tr>
              <a:tr h="264644">
                <a:tc>
                  <a:txBody>
                    <a:bodyPr/>
                    <a:lstStyle/>
                    <a:p>
                      <a:pPr algn="ctr" fontAlgn="b"/>
                      <a:r>
                        <a:rPr lang="en-US" sz="1400" b="0" i="0" u="none" strike="noStrike" dirty="0" smtClean="0">
                          <a:latin typeface="Arial"/>
                        </a:rPr>
                        <a:t>IF</a:t>
                      </a:r>
                      <a:endParaRPr lang="en-US" sz="1400" b="0" i="0" u="none" strike="noStrike" dirty="0">
                        <a:latin typeface="Arial"/>
                      </a:endParaRPr>
                    </a:p>
                  </a:txBody>
                  <a:tcPr marL="0" marR="0" marT="0" marB="0" anchor="b"/>
                </a:tc>
                <a:tc>
                  <a:txBody>
                    <a:bodyPr/>
                    <a:lstStyle/>
                    <a:p>
                      <a:pPr algn="l" fontAlgn="b"/>
                      <a:endParaRPr lang="en-US" sz="1000" b="0" i="0" u="none" strike="noStrike">
                        <a:latin typeface="Arial"/>
                      </a:endParaRPr>
                    </a:p>
                  </a:txBody>
                  <a:tcPr marL="0" marR="0" marT="0" marB="0" anchor="b"/>
                </a:tc>
                <a:tc>
                  <a:txBody>
                    <a:bodyPr/>
                    <a:lstStyle/>
                    <a:p>
                      <a:pPr algn="l" fontAlgn="b"/>
                      <a:endParaRPr lang="en-US" sz="1000" b="0" i="0" u="none" strike="noStrike" dirty="0">
                        <a:latin typeface="Arial"/>
                      </a:endParaRPr>
                    </a:p>
                  </a:txBody>
                  <a:tcPr marL="0" marR="0" marT="0" marB="0" anchor="b"/>
                </a:tc>
                <a:tc gridSpan="3">
                  <a:txBody>
                    <a:bodyPr/>
                    <a:lstStyle/>
                    <a:p>
                      <a:pPr algn="r"/>
                      <a:endParaRPr lang="en-US"/>
                    </a:p>
                  </a:txBody>
                  <a:tcPr marL="0" marR="0" marT="0" marB="0" anchor="b"/>
                </a:tc>
                <a:tc hMerge="1">
                  <a:txBody>
                    <a:bodyPr/>
                    <a:lstStyle/>
                    <a:p>
                      <a:endParaRPr lang="en-US"/>
                    </a:p>
                  </a:txBody>
                  <a:tcPr/>
                </a:tc>
                <a:tc hMerge="1">
                  <a:txBody>
                    <a:bodyPr/>
                    <a:lstStyle/>
                    <a:p>
                      <a:pPr algn="l" fontAlgn="b"/>
                      <a:endParaRPr lang="en-US" sz="1000" b="0" i="0" u="none" strike="noStrike">
                        <a:latin typeface="Arial"/>
                      </a:endParaRPr>
                    </a:p>
                  </a:txBody>
                  <a:tcPr marL="0" marR="0" marT="0" marB="0" anchor="b"/>
                </a:tc>
                <a:tc gridSpan="3">
                  <a:txBody>
                    <a:bodyPr/>
                    <a:lstStyle/>
                    <a:p>
                      <a:pPr algn="l" fontAlgn="b"/>
                      <a:endParaRPr lang="en-US" sz="1000" b="0" i="0" u="none" strike="noStrike">
                        <a:latin typeface="Arial"/>
                      </a:endParaRPr>
                    </a:p>
                  </a:txBody>
                  <a:tcPr marL="0" marR="0" marT="0" marB="0" anchor="b"/>
                </a:tc>
                <a:tc hMerge="1">
                  <a:txBody>
                    <a:bodyPr/>
                    <a:lstStyle/>
                    <a:p>
                      <a:endParaRPr lang="en-US"/>
                    </a:p>
                  </a:txBody>
                  <a:tcPr/>
                </a:tc>
                <a:tc hMerge="1">
                  <a:txBody>
                    <a:bodyPr/>
                    <a:lstStyle/>
                    <a:p>
                      <a:pPr algn="l" fontAlgn="b"/>
                      <a:endParaRPr lang="en-US" sz="1000" b="0" i="0" u="none" strike="noStrike">
                        <a:latin typeface="Arial"/>
                      </a:endParaRPr>
                    </a:p>
                  </a:txBody>
                  <a:tcPr marL="0" marR="0" marT="0" marB="0" anchor="b"/>
                </a:tc>
                <a:tc>
                  <a:txBody>
                    <a:bodyPr/>
                    <a:lstStyle/>
                    <a:p>
                      <a:endParaRPr lang="en-US"/>
                    </a:p>
                  </a:txBody>
                  <a:tcPr marL="0" marR="0" marT="0" marB="0" anchor="b"/>
                </a:tc>
              </a:tr>
              <a:tr h="279643">
                <a:tc>
                  <a:txBody>
                    <a:bodyPr/>
                    <a:lstStyle/>
                    <a:p>
                      <a:pPr algn="ctr" fontAlgn="b"/>
                      <a:r>
                        <a:rPr lang="en-US" sz="1400" b="0" i="0" u="none" strike="noStrike">
                          <a:latin typeface="Arial"/>
                        </a:rPr>
                        <a:t>Local Tax support for 2009</a:t>
                      </a: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r" fontAlgn="b"/>
                      <a:r>
                        <a:rPr lang="en-US" sz="1000" b="1" i="0" u="none" strike="noStrike" dirty="0">
                          <a:latin typeface="Arial"/>
                        </a:rPr>
                        <a:t>2007</a:t>
                      </a:r>
                    </a:p>
                  </a:txBody>
                  <a:tcPr marL="0" marR="0" marT="0" marB="0" anchor="b"/>
                </a:tc>
                <a:tc gridSpan="3">
                  <a:txBody>
                    <a:bodyPr/>
                    <a:lstStyle/>
                    <a:p>
                      <a:pPr algn="r" fontAlgn="b"/>
                      <a:r>
                        <a:rPr lang="en-US" sz="1000" b="1" i="0" u="none" strike="noStrike" dirty="0">
                          <a:latin typeface="Arial"/>
                        </a:rPr>
                        <a:t> $  4,877,135.00 </a:t>
                      </a:r>
                    </a:p>
                  </a:txBody>
                  <a:tcPr marL="0" marR="0" marT="0" marB="0" anchor="b"/>
                </a:tc>
                <a:tc hMerge="1">
                  <a:txBody>
                    <a:bodyPr/>
                    <a:lstStyle/>
                    <a:p>
                      <a:endParaRPr lang="en-US"/>
                    </a:p>
                  </a:txBody>
                  <a:tcPr/>
                </a:tc>
                <a:tc hMerge="1">
                  <a:txBody>
                    <a:bodyPr/>
                    <a:lstStyle/>
                    <a:p>
                      <a:pPr algn="l" fontAlgn="b"/>
                      <a:endParaRPr lang="en-US" sz="1000" b="1" i="0" u="none" strike="noStrike">
                        <a:latin typeface="Arial"/>
                      </a:endParaRPr>
                    </a:p>
                  </a:txBody>
                  <a:tcPr marL="0" marR="0" marT="0" marB="0" anchor="b"/>
                </a:tc>
                <a:tc gridSpan="4">
                  <a:txBody>
                    <a:bodyPr/>
                    <a:lstStyle/>
                    <a:p>
                      <a:pPr algn="l" fontAlgn="b"/>
                      <a:r>
                        <a:rPr lang="en-US" sz="1000" b="1" i="0" u="none" strike="noStrike" dirty="0" smtClean="0">
                          <a:latin typeface="Arial"/>
                        </a:rPr>
                        <a:t>   Local </a:t>
                      </a:r>
                      <a:r>
                        <a:rPr lang="en-US" sz="1000" b="1" i="0" u="none" strike="noStrike" dirty="0">
                          <a:latin typeface="Arial"/>
                        </a:rPr>
                        <a:t>Tax </a:t>
                      </a:r>
                      <a:r>
                        <a:rPr lang="en-US" sz="1000" b="1" i="0" u="none" strike="noStrike" dirty="0" smtClean="0">
                          <a:latin typeface="Arial"/>
                        </a:rPr>
                        <a:t>Support minus capital exp.</a:t>
                      </a:r>
                      <a:endParaRPr lang="en-US" sz="1000" b="1" i="0" u="none" strike="noStrike" dirty="0">
                        <a:latin typeface="Arial"/>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05834">
                <a:tc>
                  <a:txBody>
                    <a:bodyPr/>
                    <a:lstStyle/>
                    <a:p>
                      <a:pPr algn="ctr" fontAlgn="b"/>
                      <a:endParaRPr lang="en-US" sz="1400" b="0" i="0" u="none" strike="noStrike" dirty="0">
                        <a:latin typeface="Arial"/>
                      </a:endParaRP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r" fontAlgn="b"/>
                      <a:r>
                        <a:rPr lang="en-US" sz="1000" b="1" i="0" u="none" strike="noStrike">
                          <a:latin typeface="Arial"/>
                        </a:rPr>
                        <a:t>2008</a:t>
                      </a:r>
                    </a:p>
                  </a:txBody>
                  <a:tcPr marL="0" marR="0" marT="0" marB="0" anchor="b"/>
                </a:tc>
                <a:tc gridSpan="3">
                  <a:txBody>
                    <a:bodyPr/>
                    <a:lstStyle/>
                    <a:p>
                      <a:pPr algn="r" fontAlgn="b"/>
                      <a:r>
                        <a:rPr lang="en-US" sz="1000" b="1" i="0" u="none" strike="noStrike">
                          <a:latin typeface="Arial"/>
                        </a:rPr>
                        <a:t> $  5,500,587.00 </a:t>
                      </a:r>
                    </a:p>
                  </a:txBody>
                  <a:tcPr marL="0" marR="0" marT="0" marB="0" anchor="b"/>
                </a:tc>
                <a:tc hMerge="1">
                  <a:txBody>
                    <a:bodyPr/>
                    <a:lstStyle/>
                    <a:p>
                      <a:endParaRPr lang="en-US"/>
                    </a:p>
                  </a:txBody>
                  <a:tcPr/>
                </a:tc>
                <a:tc hMerge="1">
                  <a:txBody>
                    <a:bodyPr/>
                    <a:lstStyle/>
                    <a:p>
                      <a:pPr algn="ctr" fontAlgn="b"/>
                      <a:endParaRPr lang="en-US" sz="1000" b="1" i="0" u="none" strike="noStrike">
                        <a:latin typeface="Arial"/>
                      </a:endParaRPr>
                    </a:p>
                  </a:txBody>
                  <a:tcPr marL="0" marR="0" marT="0" marB="0" anchor="b"/>
                </a:tc>
                <a:tc gridSpan="4">
                  <a:txBody>
                    <a:bodyPr/>
                    <a:lstStyle/>
                    <a:p>
                      <a:pPr algn="l" fontAlgn="b"/>
                      <a:r>
                        <a:rPr lang="en-US" sz="1000" b="1" i="0" u="none" strike="noStrike">
                          <a:latin typeface="Arial"/>
                        </a:rPr>
                        <a:t>    "      "       "</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64644">
                <a:tc>
                  <a:txBody>
                    <a:bodyPr/>
                    <a:lstStyle/>
                    <a:p>
                      <a:pPr algn="ctr" fontAlgn="b"/>
                      <a:r>
                        <a:rPr lang="en-US" sz="1400" b="0" i="0" u="none" strike="noStrike">
                          <a:latin typeface="Arial"/>
                        </a:rPr>
                        <a:t>falls below</a:t>
                      </a: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l" fontAlgn="b"/>
                      <a:endParaRPr lang="en-US" sz="1000" b="1" i="0" u="none" strike="noStrike">
                        <a:latin typeface="Arial"/>
                      </a:endParaRPr>
                    </a:p>
                  </a:txBody>
                  <a:tcPr marL="0" marR="0" marT="0" marB="0" anchor="b"/>
                </a:tc>
                <a:tc gridSpan="3">
                  <a:txBody>
                    <a:bodyPr/>
                    <a:lstStyle/>
                    <a:p>
                      <a:pPr algn="r"/>
                      <a:endParaRPr lang="en-US"/>
                    </a:p>
                  </a:txBody>
                  <a:tcPr marL="0" marR="0" marT="0" marB="0" anchor="b"/>
                </a:tc>
                <a:tc hMerge="1">
                  <a:txBody>
                    <a:bodyPr/>
                    <a:lstStyle/>
                    <a:p>
                      <a:endParaRPr lang="en-US"/>
                    </a:p>
                  </a:txBody>
                  <a:tcPr/>
                </a:tc>
                <a:tc hMerge="1">
                  <a:txBody>
                    <a:bodyPr/>
                    <a:lstStyle/>
                    <a:p>
                      <a:pPr algn="ctr" fontAlgn="b"/>
                      <a:endParaRPr lang="en-US" sz="1000" b="1" i="0" u="none" strike="noStrike">
                        <a:latin typeface="Arial"/>
                      </a:endParaRPr>
                    </a:p>
                  </a:txBody>
                  <a:tcPr marL="0" marR="0" marT="0" marB="0" anchor="b"/>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r>
              <a:tr h="205834">
                <a:tc>
                  <a:txBody>
                    <a:bodyPr/>
                    <a:lstStyle/>
                    <a:p>
                      <a:pPr algn="ctr" fontAlgn="b"/>
                      <a:endParaRPr lang="en-US" sz="1400" b="0" i="0" u="none" strike="noStrike">
                        <a:latin typeface="Arial"/>
                      </a:endParaRP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l" fontAlgn="b"/>
                      <a:endParaRPr lang="en-US" sz="1000" b="1" i="0" u="none" strike="noStrike">
                        <a:latin typeface="Arial"/>
                      </a:endParaRPr>
                    </a:p>
                  </a:txBody>
                  <a:tcPr marL="0" marR="0" marT="0" marB="0" anchor="b"/>
                </a:tc>
                <a:tc gridSpan="3">
                  <a:txBody>
                    <a:bodyPr/>
                    <a:lstStyle/>
                    <a:p>
                      <a:pPr algn="r" fontAlgn="b"/>
                      <a:r>
                        <a:rPr lang="en-US" sz="1000" b="1" i="0" u="none" strike="noStrike">
                          <a:latin typeface="Arial"/>
                        </a:rPr>
                        <a:t> $10,377,722.00 </a:t>
                      </a:r>
                    </a:p>
                  </a:txBody>
                  <a:tcPr marL="0" marR="0" marT="0" marB="0" anchor="b"/>
                </a:tc>
                <a:tc hMerge="1">
                  <a:txBody>
                    <a:bodyPr/>
                    <a:lstStyle/>
                    <a:p>
                      <a:endParaRPr lang="en-US"/>
                    </a:p>
                  </a:txBody>
                  <a:tcPr/>
                </a:tc>
                <a:tc hMerge="1">
                  <a:txBody>
                    <a:bodyPr/>
                    <a:lstStyle/>
                    <a:p>
                      <a:pPr algn="l" fontAlgn="b"/>
                      <a:endParaRPr lang="en-US" sz="1000" b="1" i="0" u="none" strike="noStrike">
                        <a:latin typeface="Arial"/>
                      </a:endParaRPr>
                    </a:p>
                  </a:txBody>
                  <a:tcPr marL="0" marR="0" marT="0" marB="0" anchor="b"/>
                </a:tc>
                <a:tc gridSpan="2">
                  <a:txBody>
                    <a:bodyPr/>
                    <a:lstStyle/>
                    <a:p>
                      <a:pPr algn="l" fontAlgn="b"/>
                      <a:endParaRPr lang="en-US" sz="1000" b="1" i="0" u="none" strike="noStrike" dirty="0">
                        <a:latin typeface="Arial"/>
                      </a:endParaRPr>
                    </a:p>
                  </a:txBody>
                  <a:tcPr marL="0" marR="0" marT="0" marB="0" anchor="b"/>
                </a:tc>
                <a:tc hMerge="1">
                  <a:txBody>
                    <a:bodyPr/>
                    <a:lstStyle/>
                    <a:p>
                      <a:endParaRPr lang="en-US"/>
                    </a:p>
                  </a:txBody>
                  <a:tcPr/>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r>
              <a:tr h="411668">
                <a:tc>
                  <a:txBody>
                    <a:bodyPr/>
                    <a:lstStyle/>
                    <a:p>
                      <a:pPr algn="ctr" fontAlgn="b"/>
                      <a:r>
                        <a:rPr lang="en-US" sz="1400" b="0" i="0" u="none" strike="noStrike">
                          <a:latin typeface="Arial"/>
                        </a:rPr>
                        <a:t>the average of local tax support</a:t>
                      </a: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l" fontAlgn="b"/>
                      <a:endParaRPr lang="en-US" sz="1000" b="1" i="0" u="none" strike="noStrike">
                        <a:latin typeface="Arial"/>
                      </a:endParaRPr>
                    </a:p>
                  </a:txBody>
                  <a:tcPr marL="0" marR="0" marT="0" marB="0" anchor="b"/>
                </a:tc>
                <a:tc gridSpan="3">
                  <a:txBody>
                    <a:bodyPr/>
                    <a:lstStyle/>
                    <a:p>
                      <a:pPr algn="r"/>
                      <a:endParaRPr lang="en-US"/>
                    </a:p>
                  </a:txBody>
                  <a:tcPr marL="0" marR="0" marT="0" marB="0" anchor="b"/>
                </a:tc>
                <a:tc hMerge="1">
                  <a:txBody>
                    <a:bodyPr/>
                    <a:lstStyle/>
                    <a:p>
                      <a:endParaRPr lang="en-US"/>
                    </a:p>
                  </a:txBody>
                  <a:tcPr/>
                </a:tc>
                <a:tc hMerge="1">
                  <a:txBody>
                    <a:bodyPr/>
                    <a:lstStyle/>
                    <a:p>
                      <a:pPr algn="l" fontAlgn="b"/>
                      <a:endParaRPr lang="en-US" sz="1000" b="1" i="0" u="none" strike="noStrike">
                        <a:latin typeface="Arial"/>
                      </a:endParaRPr>
                    </a:p>
                  </a:txBody>
                  <a:tcPr marL="0" marR="0" marT="0" marB="0" anchor="b"/>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r>
              <a:tr h="205834">
                <a:tc>
                  <a:txBody>
                    <a:bodyPr/>
                    <a:lstStyle/>
                    <a:p>
                      <a:pPr algn="ctr" fontAlgn="b"/>
                      <a:endParaRPr lang="en-US" sz="1400" b="0" i="0" u="none" strike="noStrike">
                        <a:latin typeface="Arial"/>
                      </a:endParaRP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l" fontAlgn="b"/>
                      <a:endParaRPr lang="en-US" sz="1000" b="1" i="0" u="none" strike="noStrike">
                        <a:latin typeface="Arial"/>
                      </a:endParaRPr>
                    </a:p>
                  </a:txBody>
                  <a:tcPr marL="0" marR="0" marT="0" marB="0" anchor="b"/>
                </a:tc>
                <a:tc gridSpan="3">
                  <a:txBody>
                    <a:bodyPr/>
                    <a:lstStyle/>
                    <a:p>
                      <a:pPr algn="r" fontAlgn="b"/>
                      <a:r>
                        <a:rPr lang="en-US" sz="1000" b="1" i="0" u="none" strike="noStrike" dirty="0">
                          <a:latin typeface="Arial"/>
                        </a:rPr>
                        <a:t> divided by 2 </a:t>
                      </a:r>
                    </a:p>
                  </a:txBody>
                  <a:tcPr marL="0" marR="0" marT="0" marB="0" anchor="b"/>
                </a:tc>
                <a:tc hMerge="1">
                  <a:txBody>
                    <a:bodyPr/>
                    <a:lstStyle/>
                    <a:p>
                      <a:endParaRPr lang="en-US"/>
                    </a:p>
                  </a:txBody>
                  <a:tcPr/>
                </a:tc>
                <a:tc hMerge="1">
                  <a:txBody>
                    <a:bodyPr/>
                    <a:lstStyle/>
                    <a:p>
                      <a:pPr algn="r" fontAlgn="b"/>
                      <a:endParaRPr lang="en-US" sz="1000" b="1" i="0" u="none" strike="noStrike">
                        <a:latin typeface="Arial"/>
                      </a:endParaRPr>
                    </a:p>
                  </a:txBody>
                  <a:tcPr marL="0" marR="0" marT="0" marB="0" anchor="b"/>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r>
              <a:tr h="279643">
                <a:tc>
                  <a:txBody>
                    <a:bodyPr/>
                    <a:lstStyle/>
                    <a:p>
                      <a:pPr algn="ctr" fontAlgn="b"/>
                      <a:r>
                        <a:rPr lang="en-US" sz="1400" b="0" i="0" u="none" strike="noStrike">
                          <a:latin typeface="Arial"/>
                        </a:rPr>
                        <a:t>for the past two years </a:t>
                      </a: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l" fontAlgn="b"/>
                      <a:endParaRPr lang="en-US" sz="1000" b="1" i="0" u="none" strike="noStrike">
                        <a:latin typeface="Arial"/>
                      </a:endParaRPr>
                    </a:p>
                  </a:txBody>
                  <a:tcPr marL="0" marR="0" marT="0" marB="0" anchor="b"/>
                </a:tc>
                <a:tc gridSpan="3">
                  <a:txBody>
                    <a:bodyPr/>
                    <a:lstStyle/>
                    <a:p>
                      <a:pPr algn="r"/>
                      <a:endParaRPr lang="en-US"/>
                    </a:p>
                  </a:txBody>
                  <a:tcPr marL="0" marR="0" marT="0" marB="0" anchor="b"/>
                </a:tc>
                <a:tc hMerge="1">
                  <a:txBody>
                    <a:bodyPr/>
                    <a:lstStyle/>
                    <a:p>
                      <a:endParaRPr lang="en-US"/>
                    </a:p>
                  </a:txBody>
                  <a:tcPr/>
                </a:tc>
                <a:tc hMerge="1">
                  <a:txBody>
                    <a:bodyPr/>
                    <a:lstStyle/>
                    <a:p>
                      <a:pPr algn="r" fontAlgn="b"/>
                      <a:endParaRPr lang="en-US" sz="1000" b="1" i="0" u="none" strike="noStrike">
                        <a:latin typeface="Arial"/>
                      </a:endParaRPr>
                    </a:p>
                  </a:txBody>
                  <a:tcPr marL="0" marR="0" marT="0" marB="0" anchor="b"/>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r>
              <a:tr h="205834">
                <a:tc>
                  <a:txBody>
                    <a:bodyPr/>
                    <a:lstStyle/>
                    <a:p>
                      <a:pPr algn="ctr" fontAlgn="b"/>
                      <a:endParaRPr lang="en-US" sz="1400" b="0" i="0" u="none" strike="noStrike">
                        <a:latin typeface="Arial"/>
                      </a:endParaRP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l" fontAlgn="b"/>
                      <a:endParaRPr lang="en-US" sz="1000" b="1" i="0" u="none" strike="noStrike">
                        <a:latin typeface="Arial"/>
                      </a:endParaRPr>
                    </a:p>
                  </a:txBody>
                  <a:tcPr marL="0" marR="0" marT="0" marB="0" anchor="b"/>
                </a:tc>
                <a:tc gridSpan="3">
                  <a:txBody>
                    <a:bodyPr/>
                    <a:lstStyle/>
                    <a:p>
                      <a:pPr algn="r" fontAlgn="b"/>
                      <a:r>
                        <a:rPr lang="en-US" sz="1000" b="1" i="0" u="none" strike="noStrike">
                          <a:latin typeface="Arial"/>
                        </a:rPr>
                        <a:t> $  5,188,861.00 </a:t>
                      </a:r>
                    </a:p>
                  </a:txBody>
                  <a:tcPr marL="0" marR="0" marT="0" marB="0" anchor="b"/>
                </a:tc>
                <a:tc hMerge="1">
                  <a:txBody>
                    <a:bodyPr/>
                    <a:lstStyle/>
                    <a:p>
                      <a:endParaRPr lang="en-US"/>
                    </a:p>
                  </a:txBody>
                  <a:tcPr/>
                </a:tc>
                <a:tc hMerge="1">
                  <a:txBody>
                    <a:bodyPr/>
                    <a:lstStyle/>
                    <a:p>
                      <a:pPr algn="l" fontAlgn="b"/>
                      <a:endParaRPr lang="en-US" sz="1000" b="1" i="0" u="none" strike="noStrike">
                        <a:latin typeface="Arial"/>
                      </a:endParaRPr>
                    </a:p>
                  </a:txBody>
                  <a:tcPr marL="0" marR="0" marT="0" marB="0" anchor="b"/>
                </a:tc>
                <a:tc gridSpan="4">
                  <a:txBody>
                    <a:bodyPr/>
                    <a:lstStyle/>
                    <a:p>
                      <a:pPr algn="l" fontAlgn="b"/>
                      <a:r>
                        <a:rPr lang="en-US" sz="1000" b="1" i="0" u="none" strike="noStrike" dirty="0" smtClean="0">
                          <a:latin typeface="Arial"/>
                        </a:rPr>
                        <a:t>     Average </a:t>
                      </a:r>
                      <a:r>
                        <a:rPr lang="en-US" sz="1000" b="1" i="0" u="none" strike="noStrike" dirty="0">
                          <a:latin typeface="Arial"/>
                        </a:rPr>
                        <a:t>of 2 years</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64644">
                <a:tc>
                  <a:txBody>
                    <a:bodyPr/>
                    <a:lstStyle/>
                    <a:p>
                      <a:pPr algn="ctr" fontAlgn="b"/>
                      <a:r>
                        <a:rPr lang="en-US" sz="1400" b="0" i="0" u="none" strike="noStrike">
                          <a:latin typeface="Arial"/>
                        </a:rPr>
                        <a:t>AND </a:t>
                      </a: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l" fontAlgn="b"/>
                      <a:endParaRPr lang="en-US" sz="1000" b="1" i="0" u="none" strike="noStrike">
                        <a:latin typeface="Arial"/>
                      </a:endParaRPr>
                    </a:p>
                  </a:txBody>
                  <a:tcPr marL="0" marR="0" marT="0" marB="0" anchor="b"/>
                </a:tc>
                <a:tc gridSpan="3">
                  <a:txBody>
                    <a:bodyPr/>
                    <a:lstStyle/>
                    <a:p>
                      <a:pPr algn="r"/>
                      <a:endParaRPr lang="en-US"/>
                    </a:p>
                  </a:txBody>
                  <a:tcPr marL="0" marR="0" marT="0" marB="0" anchor="b"/>
                </a:tc>
                <a:tc hMerge="1">
                  <a:txBody>
                    <a:bodyPr/>
                    <a:lstStyle/>
                    <a:p>
                      <a:endParaRPr lang="en-US"/>
                    </a:p>
                  </a:txBody>
                  <a:tcPr/>
                </a:tc>
                <a:tc hMerge="1">
                  <a:txBody>
                    <a:bodyPr/>
                    <a:lstStyle/>
                    <a:p>
                      <a:pPr algn="l" fontAlgn="b"/>
                      <a:endParaRPr lang="en-US" sz="1000" b="1" i="0" u="none" strike="noStrike">
                        <a:latin typeface="Arial"/>
                      </a:endParaRPr>
                    </a:p>
                  </a:txBody>
                  <a:tcPr marL="0" marR="0" marT="0" marB="0" anchor="b"/>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r>
              <a:tr h="205834">
                <a:tc>
                  <a:txBody>
                    <a:bodyPr/>
                    <a:lstStyle/>
                    <a:p>
                      <a:pPr algn="ctr" fontAlgn="b"/>
                      <a:endParaRPr lang="en-US" sz="1400" b="0" i="0" u="none" strike="noStrike">
                        <a:latin typeface="Arial"/>
                      </a:endParaRP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l" fontAlgn="b"/>
                      <a:endParaRPr lang="en-US" sz="1000" b="1" i="0" u="none" strike="noStrike">
                        <a:latin typeface="Arial"/>
                      </a:endParaRPr>
                    </a:p>
                  </a:txBody>
                  <a:tcPr marL="0" marR="0" marT="0" marB="0" anchor="b"/>
                </a:tc>
                <a:tc gridSpan="3">
                  <a:txBody>
                    <a:bodyPr/>
                    <a:lstStyle/>
                    <a:p>
                      <a:pPr algn="r" fontAlgn="b"/>
                      <a:r>
                        <a:rPr lang="en-US" sz="1000" b="1" i="0" u="none" strike="noStrike">
                          <a:latin typeface="Arial"/>
                        </a:rPr>
                        <a:t>@ 5%</a:t>
                      </a:r>
                    </a:p>
                  </a:txBody>
                  <a:tcPr marL="0" marR="0" marT="0" marB="0" anchor="b"/>
                </a:tc>
                <a:tc hMerge="1">
                  <a:txBody>
                    <a:bodyPr/>
                    <a:lstStyle/>
                    <a:p>
                      <a:endParaRPr lang="en-US"/>
                    </a:p>
                  </a:txBody>
                  <a:tcPr/>
                </a:tc>
                <a:tc hMerge="1">
                  <a:txBody>
                    <a:bodyPr/>
                    <a:lstStyle/>
                    <a:p>
                      <a:pPr algn="r" fontAlgn="b"/>
                      <a:endParaRPr lang="en-US" sz="1000" b="1" i="0" u="none" strike="noStrike">
                        <a:latin typeface="Arial"/>
                      </a:endParaRPr>
                    </a:p>
                  </a:txBody>
                  <a:tcPr marL="0" marR="0" marT="0" marB="0" anchor="b"/>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r>
              <a:tr h="279643">
                <a:tc>
                  <a:txBody>
                    <a:bodyPr/>
                    <a:lstStyle/>
                    <a:p>
                      <a:pPr algn="ctr" fontAlgn="b"/>
                      <a:r>
                        <a:rPr lang="en-US" sz="1400" b="0" i="0" u="none" strike="noStrike">
                          <a:latin typeface="Arial"/>
                        </a:rPr>
                        <a:t>the amount of the decrease</a:t>
                      </a: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l" fontAlgn="b"/>
                      <a:endParaRPr lang="en-US" sz="1000" b="1" i="0" u="none" strike="noStrike">
                        <a:latin typeface="Arial"/>
                      </a:endParaRPr>
                    </a:p>
                  </a:txBody>
                  <a:tcPr marL="0" marR="0" marT="0" marB="0" anchor="b"/>
                </a:tc>
                <a:tc gridSpan="3">
                  <a:txBody>
                    <a:bodyPr/>
                    <a:lstStyle/>
                    <a:p>
                      <a:pPr algn="r" fontAlgn="b"/>
                      <a:r>
                        <a:rPr lang="en-US" sz="1000" b="1" i="0" u="none" strike="noStrike">
                          <a:latin typeface="Arial"/>
                        </a:rPr>
                        <a:t> $     259,443.05 </a:t>
                      </a:r>
                    </a:p>
                  </a:txBody>
                  <a:tcPr marL="0" marR="0" marT="0" marB="0" anchor="b"/>
                </a:tc>
                <a:tc hMerge="1">
                  <a:txBody>
                    <a:bodyPr/>
                    <a:lstStyle/>
                    <a:p>
                      <a:endParaRPr lang="en-US"/>
                    </a:p>
                  </a:txBody>
                  <a:tcPr/>
                </a:tc>
                <a:tc hMerge="1">
                  <a:txBody>
                    <a:bodyPr/>
                    <a:lstStyle/>
                    <a:p>
                      <a:pPr algn="l" fontAlgn="b"/>
                      <a:endParaRPr lang="en-US" sz="1000" b="1" i="0" u="none" strike="noStrike">
                        <a:latin typeface="Arial"/>
                      </a:endParaRPr>
                    </a:p>
                  </a:txBody>
                  <a:tcPr marL="0" marR="0" marT="0" marB="0" anchor="b"/>
                </a:tc>
                <a:tc gridSpan="2">
                  <a:txBody>
                    <a:bodyPr/>
                    <a:lstStyle/>
                    <a:p>
                      <a:pPr algn="l" fontAlgn="b"/>
                      <a:endParaRPr lang="en-US" sz="1000" b="1" i="0" u="none" strike="noStrike" dirty="0">
                        <a:latin typeface="Arial"/>
                      </a:endParaRPr>
                    </a:p>
                  </a:txBody>
                  <a:tcPr marL="0" marR="0" marT="0" marB="0" anchor="b"/>
                </a:tc>
                <a:tc hMerge="1">
                  <a:txBody>
                    <a:bodyPr/>
                    <a:lstStyle/>
                    <a:p>
                      <a:endParaRPr lang="en-US"/>
                    </a:p>
                  </a:txBody>
                  <a:tcPr/>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r>
              <a:tr h="264644">
                <a:tc>
                  <a:txBody>
                    <a:bodyPr/>
                    <a:lstStyle/>
                    <a:p>
                      <a:pPr algn="ctr" fontAlgn="b"/>
                      <a:endParaRPr lang="en-US" sz="1400" b="0" i="0" u="none" strike="noStrike">
                        <a:latin typeface="Arial"/>
                      </a:endParaRP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l" fontAlgn="b"/>
                      <a:endParaRPr lang="en-US" sz="1000" b="1" i="0" u="none" strike="noStrike">
                        <a:latin typeface="Arial"/>
                      </a:endParaRPr>
                    </a:p>
                  </a:txBody>
                  <a:tcPr marL="0" marR="0" marT="0" marB="0" anchor="b"/>
                </a:tc>
                <a:tc gridSpan="3">
                  <a:txBody>
                    <a:bodyPr/>
                    <a:lstStyle/>
                    <a:p>
                      <a:pPr algn="r"/>
                      <a:endParaRPr lang="en-US"/>
                    </a:p>
                  </a:txBody>
                  <a:tcPr marL="0" marR="0" marT="0" marB="0" anchor="b"/>
                </a:tc>
                <a:tc hMerge="1">
                  <a:txBody>
                    <a:bodyPr/>
                    <a:lstStyle/>
                    <a:p>
                      <a:endParaRPr lang="en-US"/>
                    </a:p>
                  </a:txBody>
                  <a:tcPr/>
                </a:tc>
                <a:tc hMerge="1">
                  <a:txBody>
                    <a:bodyPr/>
                    <a:lstStyle/>
                    <a:p>
                      <a:pPr algn="l" fontAlgn="b"/>
                      <a:endParaRPr lang="en-US" sz="1000" b="0" i="0" u="none" strike="noStrike">
                        <a:latin typeface="Arial"/>
                      </a:endParaRPr>
                    </a:p>
                  </a:txBody>
                  <a:tcPr marL="0" marR="0" marT="0" marB="0" anchor="b"/>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r>
              <a:tr h="399437">
                <a:tc>
                  <a:txBody>
                    <a:bodyPr/>
                    <a:lstStyle/>
                    <a:p>
                      <a:pPr algn="ctr" fontAlgn="b"/>
                      <a:r>
                        <a:rPr lang="en-US" sz="1400" b="0" i="0" u="none" strike="noStrike">
                          <a:latin typeface="Arial"/>
                        </a:rPr>
                        <a:t>is 5% or more of that average</a:t>
                      </a:r>
                    </a:p>
                  </a:txBody>
                  <a:tcPr marL="0" marR="0" marT="0" marB="0" anchor="b"/>
                </a:tc>
                <a:tc>
                  <a:txBody>
                    <a:bodyPr/>
                    <a:lstStyle/>
                    <a:p>
                      <a:pPr algn="l" fontAlgn="b"/>
                      <a:r>
                        <a:rPr lang="en-US" sz="1000" b="0" i="0" u="none" strike="noStrike">
                          <a:latin typeface="Arial"/>
                        </a:rPr>
                        <a:t> </a:t>
                      </a:r>
                    </a:p>
                  </a:txBody>
                  <a:tcPr marL="0" marR="0" marT="0" marB="0" anchor="b"/>
                </a:tc>
                <a:tc>
                  <a:txBody>
                    <a:bodyPr/>
                    <a:lstStyle/>
                    <a:p>
                      <a:pPr algn="l" fontAlgn="b"/>
                      <a:endParaRPr lang="en-US" sz="1000" b="1" i="0" u="none" strike="noStrike">
                        <a:latin typeface="Arial"/>
                      </a:endParaRPr>
                    </a:p>
                  </a:txBody>
                  <a:tcPr marL="0" marR="0" marT="0" marB="0" anchor="b"/>
                </a:tc>
                <a:tc gridSpan="3">
                  <a:txBody>
                    <a:bodyPr/>
                    <a:lstStyle/>
                    <a:p>
                      <a:pPr algn="r"/>
                      <a:endParaRPr lang="en-US"/>
                    </a:p>
                  </a:txBody>
                  <a:tcPr marL="0" marR="0" marT="0" marB="0" anchor="b"/>
                </a:tc>
                <a:tc hMerge="1">
                  <a:txBody>
                    <a:bodyPr/>
                    <a:lstStyle/>
                    <a:p>
                      <a:endParaRPr lang="en-US"/>
                    </a:p>
                  </a:txBody>
                  <a:tcPr/>
                </a:tc>
                <a:tc hMerge="1">
                  <a:txBody>
                    <a:bodyPr/>
                    <a:lstStyle/>
                    <a:p>
                      <a:pPr algn="l" fontAlgn="b"/>
                      <a:endParaRPr lang="en-US" sz="1000" b="1" i="0" u="none" strike="noStrike">
                        <a:latin typeface="Arial"/>
                      </a:endParaRPr>
                    </a:p>
                  </a:txBody>
                  <a:tcPr marL="0" marR="0" marT="0" marB="0" anchor="b"/>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c gridSpan="2">
                  <a:txBody>
                    <a:bodyPr/>
                    <a:lstStyle/>
                    <a:p>
                      <a:pPr algn="l" fontAlgn="b"/>
                      <a:endParaRPr lang="en-US" sz="1000" b="1" i="0" u="none" strike="noStrike">
                        <a:latin typeface="Arial"/>
                      </a:endParaRPr>
                    </a:p>
                  </a:txBody>
                  <a:tcPr marL="0" marR="0" marT="0" marB="0" anchor="b"/>
                </a:tc>
                <a:tc hMerge="1">
                  <a:txBody>
                    <a:bodyPr/>
                    <a:lstStyle/>
                    <a:p>
                      <a:endParaRPr lang="en-US"/>
                    </a:p>
                  </a:txBody>
                  <a:tcPr/>
                </a:tc>
              </a:tr>
              <a:tr h="205834">
                <a:tc>
                  <a:txBody>
                    <a:bodyPr/>
                    <a:lstStyle/>
                    <a:p>
                      <a:pPr algn="ctr" fontAlgn="b"/>
                      <a:endParaRPr lang="en-US" sz="1400" b="0" i="0" u="none" strike="noStrike">
                        <a:latin typeface="Arial"/>
                      </a:endParaRPr>
                    </a:p>
                  </a:txBody>
                  <a:tcPr marL="0" marR="0" marT="0" marB="0" anchor="b"/>
                </a:tc>
                <a:tc>
                  <a:txBody>
                    <a:bodyPr/>
                    <a:lstStyle/>
                    <a:p>
                      <a:pPr algn="l" fontAlgn="b"/>
                      <a:r>
                        <a:rPr lang="en-US" sz="1000" b="0" i="0" u="none" strike="noStrike">
                          <a:latin typeface="Arial"/>
                        </a:rPr>
                        <a:t> </a:t>
                      </a:r>
                    </a:p>
                  </a:txBody>
                  <a:tcPr marL="0" marR="0" marT="0" marB="0" anchor="b"/>
                </a:tc>
                <a:tc gridSpan="8">
                  <a:txBody>
                    <a:bodyPr/>
                    <a:lstStyle/>
                    <a:p>
                      <a:pPr algn="l" fontAlgn="b"/>
                      <a:r>
                        <a:rPr lang="en-US" sz="1000" b="1" i="0" u="none" strike="noStrike" dirty="0">
                          <a:latin typeface="Arial"/>
                        </a:rPr>
                        <a:t>IF LOCAL TAX SUPPORT DECREASES BY</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668">
                <a:tc>
                  <a:txBody>
                    <a:bodyPr/>
                    <a:lstStyle/>
                    <a:p>
                      <a:pPr algn="ctr" fontAlgn="b"/>
                      <a:r>
                        <a:rPr lang="en-US" sz="1400" b="0" i="0" u="none" strike="noStrike">
                          <a:latin typeface="Arial"/>
                        </a:rPr>
                        <a:t>Education Law Section 272 J.(1)</a:t>
                      </a:r>
                    </a:p>
                  </a:txBody>
                  <a:tcPr marL="0" marR="0" marT="0" marB="0" anchor="b"/>
                </a:tc>
                <a:tc>
                  <a:txBody>
                    <a:bodyPr/>
                    <a:lstStyle/>
                    <a:p>
                      <a:pPr algn="l" fontAlgn="b"/>
                      <a:r>
                        <a:rPr lang="en-US" sz="1000" b="0" i="0" u="none" strike="noStrike">
                          <a:latin typeface="Arial"/>
                        </a:rPr>
                        <a:t> </a:t>
                      </a:r>
                    </a:p>
                  </a:txBody>
                  <a:tcPr marL="0" marR="0" marT="0" marB="0" anchor="b"/>
                </a:tc>
                <a:tc gridSpan="2">
                  <a:txBody>
                    <a:bodyPr/>
                    <a:lstStyle/>
                    <a:p>
                      <a:pPr algn="l" fontAlgn="b"/>
                      <a:r>
                        <a:rPr lang="en-US" sz="1000" b="1" i="0" u="none" strike="noStrike">
                          <a:latin typeface="Arial"/>
                        </a:rPr>
                        <a:t> $259,443.05 </a:t>
                      </a:r>
                    </a:p>
                  </a:txBody>
                  <a:tcPr marL="0" marR="0" marT="0" marB="0" anchor="b"/>
                </a:tc>
                <a:tc hMerge="1">
                  <a:txBody>
                    <a:bodyPr/>
                    <a:lstStyle/>
                    <a:p>
                      <a:endParaRPr lang="en-US"/>
                    </a:p>
                  </a:txBody>
                  <a:tcPr/>
                </a:tc>
                <a:tc gridSpan="6">
                  <a:txBody>
                    <a:bodyPr/>
                    <a:lstStyle/>
                    <a:p>
                      <a:pPr algn="l" fontAlgn="b"/>
                      <a:r>
                        <a:rPr lang="en-US" sz="1000" b="1" i="0" u="none" strike="noStrike" dirty="0">
                          <a:latin typeface="Arial"/>
                        </a:rPr>
                        <a:t>OR MORE, FUNDS FOR NCLS</a:t>
                      </a:r>
                    </a:p>
                  </a:txBody>
                  <a:tcPr marL="0" marR="0" marT="0" marB="0" anchor="b"/>
                </a:tc>
                <a:tc hMerge="1">
                  <a:txBody>
                    <a:bodyPr/>
                    <a:lstStyle/>
                    <a:p>
                      <a:pPr algn="l" fontAlgn="b"/>
                      <a:endParaRPr lang="en-US" sz="1000" b="1" i="0" u="none" strike="noStrike" dirty="0">
                        <a:latin typeface="Arial"/>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834">
                <a:tc>
                  <a:txBody>
                    <a:bodyPr/>
                    <a:lstStyle/>
                    <a:p>
                      <a:pPr algn="ctr" fontAlgn="b"/>
                      <a:endParaRPr lang="en-US" sz="1400" b="0" i="0" u="none" strike="noStrike">
                        <a:latin typeface="Arial"/>
                      </a:endParaRPr>
                    </a:p>
                  </a:txBody>
                  <a:tcPr marL="0" marR="0" marT="0" marB="0" anchor="b"/>
                </a:tc>
                <a:tc>
                  <a:txBody>
                    <a:bodyPr/>
                    <a:lstStyle/>
                    <a:p>
                      <a:pPr algn="l" fontAlgn="b"/>
                      <a:r>
                        <a:rPr lang="en-US" sz="1000" b="0" i="0" u="none" strike="noStrike">
                          <a:latin typeface="Arial"/>
                        </a:rPr>
                        <a:t> </a:t>
                      </a:r>
                    </a:p>
                  </a:txBody>
                  <a:tcPr marL="0" marR="0" marT="0" marB="0" anchor="b"/>
                </a:tc>
                <a:tc gridSpan="5">
                  <a:txBody>
                    <a:bodyPr/>
                    <a:lstStyle/>
                    <a:p>
                      <a:pPr algn="l" fontAlgn="b"/>
                      <a:r>
                        <a:rPr lang="en-US" sz="1000" b="1" i="0" u="none" strike="noStrike" dirty="0">
                          <a:latin typeface="Arial"/>
                        </a:rPr>
                        <a:t>SERVICES WILL BE CUT 25% OR </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r>
                        <a:rPr lang="en-US" sz="1000" b="1" i="0" u="none" strike="noStrike" dirty="0" smtClean="0">
                          <a:latin typeface="Arial"/>
                        </a:rPr>
                        <a:t>       $</a:t>
                      </a:r>
                      <a:r>
                        <a:rPr lang="en-US" sz="1000" b="1" i="0" u="none" strike="noStrike" dirty="0">
                          <a:latin typeface="Arial"/>
                        </a:rPr>
                        <a:t>326,667 </a:t>
                      </a:r>
                    </a:p>
                  </a:txBody>
                  <a:tcPr marL="0" marR="0" marT="0" marB="0" anchor="b"/>
                </a:tc>
                <a:tc hMerge="1">
                  <a:txBody>
                    <a:bodyPr/>
                    <a:lstStyle/>
                    <a:p>
                      <a:pPr algn="r" fontAlgn="b"/>
                      <a:endParaRPr lang="en-US" sz="1000" b="1" i="0" u="none" strike="noStrike" dirty="0">
                        <a:latin typeface="Arial"/>
                      </a:endParaRPr>
                    </a:p>
                  </a:txBody>
                  <a:tcPr marL="0" marR="0" marT="0" marB="0" anchor="b"/>
                </a:tc>
                <a:tc hMerge="1">
                  <a:txBody>
                    <a:bodyPr/>
                    <a:lstStyle/>
                    <a:p>
                      <a:endParaRPr lang="en-US"/>
                    </a:p>
                  </a:txBody>
                  <a:tcPr/>
                </a:tc>
              </a:tr>
              <a:tr h="279643">
                <a:tc>
                  <a:txBody>
                    <a:bodyPr/>
                    <a:lstStyle/>
                    <a:p>
                      <a:pPr algn="ctr" fontAlgn="b"/>
                      <a:r>
                        <a:rPr lang="en-US" sz="1400" b="0" i="0" u="none" strike="noStrike" dirty="0">
                          <a:latin typeface="Arial"/>
                        </a:rPr>
                        <a:t>Penalty is Activated!</a:t>
                      </a:r>
                    </a:p>
                  </a:txBody>
                  <a:tcPr marL="0" marR="0" marT="0" marB="0" anchor="b"/>
                </a:tc>
                <a:tc>
                  <a:txBody>
                    <a:bodyPr/>
                    <a:lstStyle/>
                    <a:p>
                      <a:pPr algn="l" fontAlgn="b"/>
                      <a:endParaRPr lang="en-US" sz="1000" b="0" i="0" u="none" strike="noStrike">
                        <a:latin typeface="Arial"/>
                      </a:endParaRPr>
                    </a:p>
                  </a:txBody>
                  <a:tcPr marL="0" marR="0" marT="0" marB="0" anchor="b"/>
                </a:tc>
                <a:tc gridSpan="3">
                  <a:txBody>
                    <a:bodyPr/>
                    <a:lstStyle/>
                    <a:p>
                      <a:pPr algn="l" fontAlgn="b"/>
                      <a:endParaRPr lang="en-US" sz="1000" b="1" i="0" u="none" strike="noStrike">
                        <a:latin typeface="Arial"/>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endParaRPr lang="en-US" sz="1000" b="1" i="0" u="none" strike="noStrike" dirty="0">
                        <a:latin typeface="Arial"/>
                      </a:endParaRPr>
                    </a:p>
                  </a:txBody>
                  <a:tcPr marL="0" marR="0" marT="0" marB="0" anchor="b"/>
                </a:tc>
                <a:tc>
                  <a:txBody>
                    <a:bodyPr/>
                    <a:lstStyle/>
                    <a:p>
                      <a:pPr algn="l" fontAlgn="b"/>
                      <a:endParaRPr lang="en-US" sz="1000" b="1" i="0" u="none" strike="noStrike" dirty="0">
                        <a:latin typeface="Arial"/>
                      </a:endParaRPr>
                    </a:p>
                  </a:txBody>
                  <a:tcPr marL="0" marR="0" marT="0" marB="0" anchor="b"/>
                </a:tc>
                <a:tc gridSpan="3">
                  <a:txBody>
                    <a:bodyPr/>
                    <a:lstStyle/>
                    <a:p>
                      <a:endParaRPr lang="en-US" dirty="0"/>
                    </a:p>
                  </a:txBody>
                  <a:tcPr marL="0" marR="0" marT="0" marB="0" anchor="b"/>
                </a:tc>
                <a:tc hMerge="1">
                  <a:txBody>
                    <a:bodyPr/>
                    <a:lstStyle/>
                    <a:p>
                      <a:pPr algn="l" fontAlgn="b"/>
                      <a:endParaRPr lang="en-US" sz="1000" b="1" i="0" u="none" strike="noStrike" dirty="0">
                        <a:latin typeface="Arial"/>
                      </a:endParaRPr>
                    </a:p>
                  </a:txBody>
                  <a:tcPr marL="0" marR="0" marT="0" marB="0" anchor="b"/>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696200" cy="609600"/>
          </a:xfrm>
        </p:spPr>
        <p:txBody>
          <a:bodyPr>
            <a:normAutofit/>
          </a:bodyPr>
          <a:lstStyle/>
          <a:p>
            <a:pPr algn="ctr"/>
            <a:r>
              <a:rPr lang="en-US" sz="3600" dirty="0" smtClean="0"/>
              <a:t>How is it calculated?</a:t>
            </a:r>
            <a:endParaRPr lang="en-US" sz="3600" dirty="0"/>
          </a:p>
        </p:txBody>
      </p:sp>
      <p:sp>
        <p:nvSpPr>
          <p:cNvPr id="5" name="Content Placeholder 4"/>
          <p:cNvSpPr>
            <a:spLocks noGrp="1"/>
          </p:cNvSpPr>
          <p:nvPr>
            <p:ph idx="1"/>
          </p:nvPr>
        </p:nvSpPr>
        <p:spPr>
          <a:xfrm>
            <a:off x="457200" y="1935480"/>
            <a:ext cx="8229600" cy="3550920"/>
          </a:xfrm>
        </p:spPr>
        <p:txBody>
          <a:bodyPr>
            <a:normAutofit/>
          </a:bodyPr>
          <a:lstStyle/>
          <a:p>
            <a:r>
              <a:rPr lang="en-US" dirty="0" smtClean="0"/>
              <a:t>Annual Report Questions that affect MOE are:  </a:t>
            </a:r>
            <a:r>
              <a:rPr lang="en-US" sz="3200" dirty="0" smtClean="0"/>
              <a:t>11.1, 12.10, 12.13, 12.26, and 12.32</a:t>
            </a:r>
          </a:p>
          <a:p>
            <a:pPr>
              <a:buNone/>
            </a:pPr>
            <a:endParaRPr lang="en-US" sz="1200" dirty="0" smtClean="0"/>
          </a:p>
          <a:p>
            <a:r>
              <a:rPr lang="en-US" dirty="0" smtClean="0"/>
              <a:t>If local public support (minus capital expenditures) for 2009 dropped by roughly $260,000 (or reporting errors caused it to “appear” that local public support dropped), the </a:t>
            </a:r>
            <a:r>
              <a:rPr lang="en-US" dirty="0" smtClean="0"/>
              <a:t>Finger Lakes Library </a:t>
            </a:r>
            <a:r>
              <a:rPr lang="en-US" dirty="0" smtClean="0"/>
              <a:t>System would have been cut by approximately $327,000.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73763"/>
      </a:hlink>
      <a:folHlink>
        <a:srgbClr val="073763"/>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2215</TotalTime>
  <Words>2345</Words>
  <Application>Microsoft Office PowerPoint</Application>
  <PresentationFormat>On-screen Show (4:3)</PresentationFormat>
  <Paragraphs>303</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Fear, Frustration,  and Finances! :</vt:lpstr>
      <vt:lpstr>Tips Before You Get Started</vt:lpstr>
      <vt:lpstr>The Operating Fund </vt:lpstr>
      <vt:lpstr>From the Examples </vt:lpstr>
      <vt:lpstr>The Operating Fund</vt:lpstr>
      <vt:lpstr>It is important to accurately reflect funding received and disbursed by your library:</vt:lpstr>
      <vt:lpstr>What is Maintenance of Effort (MOE) and Education Law Section 272 J.(1) Penalty?</vt:lpstr>
      <vt:lpstr>Example of MOE Calculation</vt:lpstr>
      <vt:lpstr>How is it calculated?</vt:lpstr>
      <vt:lpstr>Business Checking – Account #1</vt:lpstr>
      <vt:lpstr>Business Checking – Account #2</vt:lpstr>
      <vt:lpstr>Certificate of Deposit – Account #3 Do not report this account</vt:lpstr>
      <vt:lpstr>Business Savings – Account #4</vt:lpstr>
      <vt:lpstr>Money Market - Capital Fund - Account #5</vt:lpstr>
      <vt:lpstr>Petty Cash – Account #6</vt:lpstr>
      <vt:lpstr>Part 11 - Receipts</vt:lpstr>
      <vt:lpstr>Local Public Funds (11.1 &amp; 11.2)</vt:lpstr>
      <vt:lpstr>System Cash Grants (11.3-11.8)</vt:lpstr>
      <vt:lpstr>Other State Aid (11.9)</vt:lpstr>
      <vt:lpstr>Federal Aid for Library Operation (11.10-11.12)</vt:lpstr>
      <vt:lpstr>Contracts with Public Libraries and/or Public Library Systems in New York State</vt:lpstr>
      <vt:lpstr>Other Receipts (11.14-11.19)</vt:lpstr>
      <vt:lpstr>Budget Loans(11.21)</vt:lpstr>
      <vt:lpstr>Transfers (11.22-11.24)</vt:lpstr>
      <vt:lpstr>Balance – Beginning of Fiscal Year Ending (11.25)</vt:lpstr>
      <vt:lpstr>Grand Total Receipts, Budget Loans, Transfers and Balance (11.26)</vt:lpstr>
      <vt:lpstr>Part 12- Disbursements</vt:lpstr>
      <vt:lpstr>Staff Expenditures (12.1-12.5)</vt:lpstr>
      <vt:lpstr>Collection Expenditures (12.6-12.9)</vt:lpstr>
      <vt:lpstr>Capital Expenditures from Operating Fund (12.10-12.12)</vt:lpstr>
      <vt:lpstr>Example: Capital Expenditures</vt:lpstr>
      <vt:lpstr>Operation and Maintenance of Buildings (12.13-12.17)</vt:lpstr>
      <vt:lpstr>Miscellaneous Expenses  (12.18-12.24)</vt:lpstr>
      <vt:lpstr>Contracts with Public Libraries and/or Public Library Systems in New York State(12.25)</vt:lpstr>
      <vt:lpstr>Debt Service (12.26-12.32)</vt:lpstr>
      <vt:lpstr>Transfers (12.33-12.38)</vt:lpstr>
      <vt:lpstr>Balance in Operating Fund – Ending Balance for the Fiscal Year (12.39)</vt:lpstr>
      <vt:lpstr>Grand Total Disbursements, Transfers, and Balance (12.40)</vt:lpstr>
      <vt:lpstr>Assurance (12.41) &amp;  Fiscal Audit (12.42-12.44)</vt:lpstr>
      <vt:lpstr>Capital Fund (12.45)</vt:lpstr>
      <vt:lpstr>Part 13 –  Capital Fund Receipts</vt:lpstr>
      <vt:lpstr>Revenues From Local Sources (13.1-13.3)</vt:lpstr>
      <vt:lpstr>State Aid for Capital Projects (13.4-13.6)</vt:lpstr>
      <vt:lpstr>Federal Aid for  Capital Projects (13.7)</vt:lpstr>
      <vt:lpstr>Interfund Revenue (13.8-13.11)</vt:lpstr>
      <vt:lpstr>Balance in Capital Fund – Beginning Balance  for the Fiscal Year (13.12)</vt:lpstr>
      <vt:lpstr>Total Receipts and Balance (13.13)</vt:lpstr>
      <vt:lpstr>Part 14 –  Capital Fund Disbursements</vt:lpstr>
      <vt:lpstr>Project Expenditures (14.1-14.7)</vt:lpstr>
      <vt:lpstr>Transfer to Operating Fund(14.8)</vt:lpstr>
      <vt:lpstr>Non-Project Expenditures (14.9)</vt:lpstr>
      <vt:lpstr>Balance in Capital Fund – Ending Balance for the Fiscal Year (14.11)</vt:lpstr>
      <vt:lpstr>Total Cash Disbursements  and Balance (14.12)</vt:lpstr>
      <vt:lpstr>Entering Data into the NYS Reporting Software, Bibliostat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Vincent, Dawn</dc:creator>
  <cp:lastModifiedBy>Corinne Weible</cp:lastModifiedBy>
  <cp:revision>181</cp:revision>
  <dcterms:created xsi:type="dcterms:W3CDTF">2010-09-30T16:08:09Z</dcterms:created>
  <dcterms:modified xsi:type="dcterms:W3CDTF">2013-12-10T20:18:33Z</dcterms:modified>
</cp:coreProperties>
</file>